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
  </p:notesMasterIdLst>
  <p:sldIdLst>
    <p:sldId id="289" r:id="rId2"/>
    <p:sldId id="287" r:id="rId3"/>
    <p:sldId id="259" r:id="rId4"/>
    <p:sldId id="258" r:id="rId5"/>
    <p:sldId id="257" r:id="rId6"/>
    <p:sldId id="260" r:id="rId7"/>
    <p:sldId id="261" r:id="rId8"/>
    <p:sldId id="263" r:id="rId9"/>
    <p:sldId id="264" r:id="rId10"/>
    <p:sldId id="265" r:id="rId11"/>
    <p:sldId id="266" r:id="rId12"/>
    <p:sldId id="267" r:id="rId13"/>
    <p:sldId id="270" r:id="rId14"/>
    <p:sldId id="271" r:id="rId15"/>
    <p:sldId id="269" r:id="rId16"/>
    <p:sldId id="272" r:id="rId17"/>
    <p:sldId id="273" r:id="rId18"/>
    <p:sldId id="274" r:id="rId19"/>
    <p:sldId id="275" r:id="rId20"/>
    <p:sldId id="276" r:id="rId21"/>
    <p:sldId id="283" r:id="rId22"/>
    <p:sldId id="284" r:id="rId23"/>
    <p:sldId id="286" r:id="rId24"/>
    <p:sldId id="277" r:id="rId25"/>
    <p:sldId id="285" r:id="rId26"/>
    <p:sldId id="278"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F5CAE1-701D-412F-8026-AC5E96FDB357}" type="datetimeFigureOut">
              <a:rPr lang="en-US" smtClean="0"/>
              <a:pPr/>
              <a:t>12/2/2012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A684FF-0185-4618-9A67-129675FEBBF5}" type="slidenum">
              <a:rPr lang="en-US" smtClean="0"/>
              <a:pPr/>
              <a:t>‹#›</a:t>
            </a:fld>
            <a:endParaRPr lang="en-US"/>
          </a:p>
        </p:txBody>
      </p:sp>
    </p:spTree>
    <p:extLst>
      <p:ext uri="{BB962C8B-B14F-4D97-AF65-F5344CB8AC3E}">
        <p14:creationId xmlns:p14="http://schemas.microsoft.com/office/powerpoint/2010/main" val="1795121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A684FF-0185-4618-9A67-129675FEBBF5}"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D88EE660-0FC8-45C7-B82C-78118697A045}" type="datetimeFigureOut">
              <a:rPr lang="en-US" smtClean="0"/>
              <a:pPr/>
              <a:t>12/2/2012</a:t>
            </a:fld>
            <a:endParaRPr lang="en-US"/>
          </a:p>
        </p:txBody>
      </p:sp>
      <p:sp>
        <p:nvSpPr>
          <p:cNvPr id="16" name="Slide Number Placeholder 15"/>
          <p:cNvSpPr>
            <a:spLocks noGrp="1"/>
          </p:cNvSpPr>
          <p:nvPr>
            <p:ph type="sldNum" sz="quarter" idx="11"/>
          </p:nvPr>
        </p:nvSpPr>
        <p:spPr/>
        <p:txBody>
          <a:bodyPr/>
          <a:lstStyle/>
          <a:p>
            <a:fld id="{9915A774-3756-44E0-9BC9-50B904C8486C}"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8EE660-0FC8-45C7-B82C-78118697A045}"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5A774-3756-44E0-9BC9-50B904C8486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8EE660-0FC8-45C7-B82C-78118697A045}"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5A774-3756-44E0-9BC9-50B904C8486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D88EE660-0FC8-45C7-B82C-78118697A045}" type="datetimeFigureOut">
              <a:rPr lang="en-US" smtClean="0"/>
              <a:pPr/>
              <a:t>12/2/2012</a:t>
            </a:fld>
            <a:endParaRPr lang="en-US"/>
          </a:p>
        </p:txBody>
      </p:sp>
      <p:sp>
        <p:nvSpPr>
          <p:cNvPr id="15" name="Slide Number Placeholder 14"/>
          <p:cNvSpPr>
            <a:spLocks noGrp="1"/>
          </p:cNvSpPr>
          <p:nvPr>
            <p:ph type="sldNum" sz="quarter" idx="15"/>
          </p:nvPr>
        </p:nvSpPr>
        <p:spPr/>
        <p:txBody>
          <a:bodyPr/>
          <a:lstStyle>
            <a:lvl1pPr algn="ctr">
              <a:defRPr/>
            </a:lvl1pPr>
          </a:lstStyle>
          <a:p>
            <a:fld id="{9915A774-3756-44E0-9BC9-50B904C8486C}"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88EE660-0FC8-45C7-B82C-78118697A045}" type="datetimeFigureOut">
              <a:rPr lang="en-US" smtClean="0"/>
              <a:pPr/>
              <a:t>12/2/2012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15A774-3756-44E0-9BC9-50B904C8486C}"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88EE660-0FC8-45C7-B82C-78118697A045}" type="datetimeFigureOut">
              <a:rPr lang="en-US" smtClean="0"/>
              <a:pPr/>
              <a:t>12/2/2012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15A774-3756-44E0-9BC9-50B904C8486C}"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9915A774-3756-44E0-9BC9-50B904C8486C}"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D88EE660-0FC8-45C7-B82C-78118697A045}" type="datetimeFigureOut">
              <a:rPr lang="en-US" smtClean="0"/>
              <a:pPr/>
              <a:t>12/2/2012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88EE660-0FC8-45C7-B82C-78118697A045}" type="datetimeFigureOut">
              <a:rPr lang="en-US" smtClean="0"/>
              <a:pPr/>
              <a:t>12/2/2012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15A774-3756-44E0-9BC9-50B904C8486C}"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EE660-0FC8-45C7-B82C-78118697A045}" type="datetimeFigureOut">
              <a:rPr lang="en-US" smtClean="0"/>
              <a:pPr/>
              <a:t>12/2/2012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15A774-3756-44E0-9BC9-50B904C848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D88EE660-0FC8-45C7-B82C-78118697A045}" type="datetimeFigureOut">
              <a:rPr lang="en-US" smtClean="0"/>
              <a:pPr/>
              <a:t>12/2/2012</a:t>
            </a:fld>
            <a:endParaRPr lang="en-US"/>
          </a:p>
        </p:txBody>
      </p:sp>
      <p:sp>
        <p:nvSpPr>
          <p:cNvPr id="9" name="Slide Number Placeholder 8"/>
          <p:cNvSpPr>
            <a:spLocks noGrp="1"/>
          </p:cNvSpPr>
          <p:nvPr>
            <p:ph type="sldNum" sz="quarter" idx="15"/>
          </p:nvPr>
        </p:nvSpPr>
        <p:spPr/>
        <p:txBody>
          <a:bodyPr/>
          <a:lstStyle/>
          <a:p>
            <a:fld id="{9915A774-3756-44E0-9BC9-50B904C8486C}"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D88EE660-0FC8-45C7-B82C-78118697A045}" type="datetimeFigureOut">
              <a:rPr lang="en-US" smtClean="0"/>
              <a:pPr/>
              <a:t>12/2/2012</a:t>
            </a:fld>
            <a:endParaRPr lang="en-US"/>
          </a:p>
        </p:txBody>
      </p:sp>
      <p:sp>
        <p:nvSpPr>
          <p:cNvPr id="9" name="Slide Number Placeholder 8"/>
          <p:cNvSpPr>
            <a:spLocks noGrp="1"/>
          </p:cNvSpPr>
          <p:nvPr>
            <p:ph type="sldNum" sz="quarter" idx="11"/>
          </p:nvPr>
        </p:nvSpPr>
        <p:spPr/>
        <p:txBody>
          <a:bodyPr/>
          <a:lstStyle/>
          <a:p>
            <a:fld id="{9915A774-3756-44E0-9BC9-50B904C8486C}"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88EE660-0FC8-45C7-B82C-78118697A045}" type="datetimeFigureOut">
              <a:rPr lang="en-US" smtClean="0"/>
              <a:pPr/>
              <a:t>12/2/2012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9915A774-3756-44E0-9BC9-50B904C8486C}"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rot="10800000" flipV="1">
            <a:off x="1600200" y="2209800"/>
            <a:ext cx="5715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sz="5400" b="0" i="1" u="none" strike="noStrike" cap="none" normalizeH="0" baseline="0" dirty="0" smtClean="0">
                <a:ln>
                  <a:noFill/>
                </a:ln>
                <a:solidFill>
                  <a:schemeClr val="bg1"/>
                </a:solidFill>
                <a:effectLst>
                  <a:outerShdw blurRad="50800" dist="38100" dir="16200000" rotWithShape="0">
                    <a:prstClr val="black">
                      <a:alpha val="40000"/>
                    </a:prstClr>
                  </a:outerShdw>
                </a:effectLst>
                <a:latin typeface="Arial" pitchFamily="34" charset="0"/>
                <a:cs typeface="B Homa" pitchFamily="2" charset="-78"/>
              </a:rPr>
              <a:t>بسم الله الرحم</a:t>
            </a:r>
            <a:r>
              <a:rPr lang="fa-IR" sz="5400" i="1" dirty="0" smtClean="0">
                <a:solidFill>
                  <a:schemeClr val="bg1"/>
                </a:solidFill>
                <a:effectLst>
                  <a:outerShdw blurRad="50800" dist="38100" dir="16200000" rotWithShape="0">
                    <a:prstClr val="black">
                      <a:alpha val="40000"/>
                    </a:prstClr>
                  </a:outerShdw>
                </a:effectLst>
                <a:latin typeface="Arial" pitchFamily="34" charset="0"/>
                <a:cs typeface="B Homa" pitchFamily="2" charset="-78"/>
              </a:rPr>
              <a:t>ن</a:t>
            </a:r>
            <a:r>
              <a:rPr kumimoji="0" lang="fa-IR" sz="5400" b="0" i="1" u="none" strike="noStrike" cap="none" normalizeH="0" baseline="0" dirty="0" smtClean="0">
                <a:ln>
                  <a:noFill/>
                </a:ln>
                <a:solidFill>
                  <a:schemeClr val="bg1"/>
                </a:solidFill>
                <a:effectLst>
                  <a:outerShdw blurRad="50800" dist="38100" dir="16200000" rotWithShape="0">
                    <a:prstClr val="black">
                      <a:alpha val="40000"/>
                    </a:prstClr>
                  </a:outerShdw>
                </a:effectLst>
                <a:latin typeface="Arial" pitchFamily="34" charset="0"/>
                <a:cs typeface="B Homa" pitchFamily="2" charset="-78"/>
              </a:rPr>
              <a:t> الرحیم</a:t>
            </a:r>
            <a:endParaRPr kumimoji="0" lang="en-US" sz="5400" b="0" i="1" u="none" strike="noStrike" cap="none" normalizeH="0" baseline="0" dirty="0" smtClean="0">
              <a:ln>
                <a:noFill/>
              </a:ln>
              <a:solidFill>
                <a:schemeClr val="bg1"/>
              </a:solidFill>
              <a:effectLst>
                <a:outerShdw blurRad="50800" dist="38100" dir="16200000" rotWithShape="0">
                  <a:prstClr val="black">
                    <a:alpha val="40000"/>
                  </a:prstClr>
                </a:outerShdw>
              </a:effectLst>
              <a:latin typeface="Arial" pitchFamily="34" charset="0"/>
              <a:cs typeface="B Homa" pitchFamily="2" charset="-78"/>
            </a:endParaRP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67400"/>
          </a:xfrm>
        </p:spPr>
        <p:txBody>
          <a:bodyPr/>
          <a:lstStyle/>
          <a:p>
            <a:pPr algn="r" rtl="1"/>
            <a:r>
              <a:rPr lang="fa-IR" b="1" dirty="0" smtClean="0">
                <a:solidFill>
                  <a:schemeClr val="bg1"/>
                </a:solidFill>
                <a:cs typeface="B Nazanin" pitchFamily="2" charset="-78"/>
              </a:rPr>
              <a:t>همانگونه که از سخنان مولا (ع) مستفاد میشود , مصلحت سازمانی و حرفه ای در موارد زیر خلاصه میشود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مدیران و رهبران سازمان همچون رشته های تسبیح , وحدت بخش و انسجام دهنده پس محور سازمان باشید و نیروها را متفق و متحد سازید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و هر کس در سازمان کاری در خور او محول کنید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از اصراف بپرهیزید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حافظ بیت المال و موال سازمان باشید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مراقب و نظارت را از یاد نبرید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مشورت با علما و دانشمندان را فراموش نکنید </a:t>
            </a:r>
            <a:endParaRPr lang="en-US" b="1" dirty="0" smtClean="0">
              <a:solidFill>
                <a:schemeClr val="bg1"/>
              </a:solidFill>
              <a:cs typeface="B Nazanin" pitchFamily="2" charset="-78"/>
            </a:endParaRPr>
          </a:p>
          <a:p>
            <a:pPr lvl="0" algn="r" rtl="1"/>
            <a:r>
              <a:rPr lang="fa-IR" b="1" dirty="0" smtClean="0">
                <a:solidFill>
                  <a:schemeClr val="bg1"/>
                </a:solidFill>
                <a:cs typeface="B Nazanin" pitchFamily="2" charset="-78"/>
              </a:rPr>
              <a:t>به خاطر داشته باشید که شما امانت دار مردم هستید , این شغل سازمانی امانتی است نزد شما , نه فقط وسیله امرار معاش .</a:t>
            </a:r>
            <a:endParaRPr lang="en-US" b="1" dirty="0" smtClean="0">
              <a:solidFill>
                <a:schemeClr val="bg1"/>
              </a:solidFill>
              <a:cs typeface="B Nazanin" pitchFamily="2" charset="-78"/>
            </a:endParaRPr>
          </a:p>
          <a:p>
            <a:pPr algn="r" rtl="1">
              <a:buNone/>
            </a:pPr>
            <a:endParaRPr lang="en-US" b="1" dirty="0">
              <a:solidFill>
                <a:schemeClr val="bg1"/>
              </a:solidFill>
              <a:cs typeface="B Nazanin" pitchFamily="2" charset="-78"/>
            </a:endParaRPr>
          </a:p>
        </p:txBody>
      </p:sp>
    </p:spTree>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flipH="1">
            <a:off x="457200" y="838200"/>
            <a:ext cx="8229600" cy="5287963"/>
          </a:xfrm>
        </p:spPr>
        <p:style>
          <a:lnRef idx="0">
            <a:scrgbClr r="0" g="0" b="0"/>
          </a:lnRef>
          <a:fillRef idx="1002">
            <a:schemeClr val="lt2"/>
          </a:fillRef>
          <a:effectRef idx="0">
            <a:scrgbClr r="0" g="0" b="0"/>
          </a:effectRef>
          <a:fontRef idx="major"/>
        </p:style>
        <p:txBody>
          <a:bodyPr>
            <a:noAutofit/>
          </a:bodyPr>
          <a:lstStyle/>
          <a:p>
            <a:pPr algn="r" rtl="1"/>
            <a:r>
              <a:rPr lang="fa-IR" sz="3600" b="1" dirty="0" smtClean="0">
                <a:solidFill>
                  <a:schemeClr val="bg1"/>
                </a:solidFill>
                <a:cs typeface="B Nazanin" pitchFamily="2" charset="-78"/>
              </a:rPr>
              <a:t>ت ) مصلحت شخصی </a:t>
            </a:r>
            <a:endParaRPr lang="en-US" sz="3600" b="1" dirty="0" smtClean="0">
              <a:solidFill>
                <a:schemeClr val="bg1"/>
              </a:solidFill>
              <a:cs typeface="B Nazanin" pitchFamily="2" charset="-78"/>
            </a:endParaRPr>
          </a:p>
          <a:p>
            <a:pPr lvl="0" algn="r" rtl="1"/>
            <a:r>
              <a:rPr lang="fa-IR" sz="3600" dirty="0" smtClean="0">
                <a:solidFill>
                  <a:schemeClr val="bg1"/>
                </a:solidFill>
                <a:cs typeface="B Nazanin" pitchFamily="2" charset="-78"/>
              </a:rPr>
              <a:t>انسجام میان افراد و اعضای جامعه و پیوند آنها با دولت , به حکومت نیرو و توان میبخشد </a:t>
            </a:r>
            <a:endParaRPr lang="en-US" sz="3600" dirty="0" smtClean="0">
              <a:solidFill>
                <a:schemeClr val="bg1"/>
              </a:solidFill>
              <a:cs typeface="B Nazanin" pitchFamily="2" charset="-78"/>
            </a:endParaRPr>
          </a:p>
          <a:p>
            <a:pPr algn="r">
              <a:buNone/>
            </a:pPr>
            <a:endParaRPr lang="fa-IR" sz="3600" dirty="0" smtClean="0">
              <a:solidFill>
                <a:schemeClr val="bg1"/>
              </a:solidFill>
              <a:cs typeface="B Nazanin"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55000" lnSpcReduction="20000"/>
          </a:bodyPr>
          <a:lstStyle/>
          <a:p>
            <a:pPr algn="r" rtl="1"/>
            <a:endParaRPr lang="fa-IR" sz="4400" b="1" dirty="0" smtClean="0">
              <a:cs typeface="B Nazanin" pitchFamily="2" charset="-78"/>
            </a:endParaRPr>
          </a:p>
          <a:p>
            <a:pPr algn="r" rtl="1">
              <a:buNone/>
            </a:pPr>
            <a:endParaRPr lang="en-US" sz="4400" b="1" dirty="0" smtClean="0">
              <a:cs typeface="B Nazanin" pitchFamily="2" charset="-78"/>
            </a:endParaRPr>
          </a:p>
          <a:p>
            <a:pPr lvl="0" algn="r" rtl="1"/>
            <a:r>
              <a:rPr lang="fa-IR" sz="4400" b="1" dirty="0" smtClean="0">
                <a:cs typeface="B Nazanin" pitchFamily="2" charset="-78"/>
              </a:rPr>
              <a:t>در انجام دادن امور , خود پسندی پیشه نکنید </a:t>
            </a:r>
            <a:endParaRPr lang="en-US" sz="4400" b="1" dirty="0" smtClean="0">
              <a:cs typeface="B Nazanin" pitchFamily="2" charset="-78"/>
            </a:endParaRPr>
          </a:p>
          <a:p>
            <a:pPr lvl="0" algn="r" rtl="1"/>
            <a:r>
              <a:rPr lang="fa-IR" sz="4400" b="1" dirty="0" smtClean="0">
                <a:cs typeface="B Nazanin" pitchFamily="2" charset="-78"/>
              </a:rPr>
              <a:t>خویشتن دار و شکیبا باشید </a:t>
            </a:r>
            <a:endParaRPr lang="en-US" sz="4400" b="1" dirty="0" smtClean="0">
              <a:cs typeface="B Nazanin" pitchFamily="2" charset="-78"/>
            </a:endParaRPr>
          </a:p>
          <a:p>
            <a:pPr lvl="0" algn="r" rtl="1"/>
            <a:r>
              <a:rPr lang="fa-IR" sz="4400" b="1" dirty="0" smtClean="0">
                <a:cs typeface="B Nazanin" pitchFamily="2" charset="-78"/>
              </a:rPr>
              <a:t>پرهیزکاری  را در همه امور از یاد نبرید </a:t>
            </a:r>
            <a:endParaRPr lang="en-US" sz="4400" b="1" dirty="0" smtClean="0">
              <a:cs typeface="B Nazanin" pitchFamily="2" charset="-78"/>
            </a:endParaRPr>
          </a:p>
          <a:p>
            <a:pPr lvl="0" algn="r" rtl="1"/>
            <a:r>
              <a:rPr lang="fa-IR" sz="4400" b="1" dirty="0" smtClean="0">
                <a:cs typeface="B Nazanin" pitchFamily="2" charset="-78"/>
              </a:rPr>
              <a:t>راستگو و درستکار باشید و کردارتان را نیکو گردانید </a:t>
            </a:r>
            <a:endParaRPr lang="en-US" sz="4400" b="1" dirty="0" smtClean="0">
              <a:cs typeface="B Nazanin" pitchFamily="2" charset="-78"/>
            </a:endParaRPr>
          </a:p>
          <a:p>
            <a:pPr algn="r" rtl="1"/>
            <a:r>
              <a:rPr lang="fa-IR" sz="4400" b="1" dirty="0" smtClean="0">
                <a:cs typeface="B Nazanin" pitchFamily="2" charset="-78"/>
              </a:rPr>
              <a:t>ساختار و مراحل تدوین و تصویب منشور اخلاقی </a:t>
            </a:r>
            <a:endParaRPr lang="en-US" sz="4400" b="1" dirty="0" smtClean="0">
              <a:cs typeface="B Nazanin" pitchFamily="2" charset="-78"/>
            </a:endParaRPr>
          </a:p>
          <a:p>
            <a:pPr lvl="0" algn="r" rtl="1"/>
            <a:r>
              <a:rPr lang="fa-IR" sz="4400" b="1" dirty="0" smtClean="0">
                <a:cs typeface="B Nazanin" pitchFamily="2" charset="-78"/>
              </a:rPr>
              <a:t>کمیته راهبری  ( شامل مدیران ارشد سازمان ) با مسئولیت هدایت موضوع و مرجع نهایی تصویب منشور اخلاقی </a:t>
            </a:r>
            <a:endParaRPr lang="en-US" sz="4400" b="1" dirty="0" smtClean="0">
              <a:cs typeface="B Nazanin" pitchFamily="2" charset="-78"/>
            </a:endParaRPr>
          </a:p>
          <a:p>
            <a:pPr lvl="0" algn="r" rtl="1"/>
            <a:r>
              <a:rPr lang="fa-IR" sz="4400" b="1" dirty="0" smtClean="0">
                <a:cs typeface="B Nazanin" pitchFamily="2" charset="-78"/>
              </a:rPr>
              <a:t>کمیته کارشناسی ( متشکل از نمایندگانی از واحد های مختلف ) با مسئولیت تهیه چارچوب و تنظیم محتوای منشور اخلاقی </a:t>
            </a:r>
            <a:endParaRPr lang="en-US" sz="4400" b="1" dirty="0" smtClean="0">
              <a:cs typeface="B Nazanin" pitchFamily="2" charset="-78"/>
            </a:endParaRPr>
          </a:p>
          <a:p>
            <a:pPr algn="r" rtl="1"/>
            <a:r>
              <a:rPr lang="fa-IR" sz="4400" b="1" dirty="0" smtClean="0">
                <a:cs typeface="B Nazanin" pitchFamily="2" charset="-78"/>
              </a:rPr>
              <a:t> </a:t>
            </a:r>
            <a:endParaRPr lang="en-US" sz="4400" b="1" dirty="0" smtClean="0">
              <a:cs typeface="B Nazanin" pitchFamily="2" charset="-78"/>
            </a:endParaRPr>
          </a:p>
          <a:p>
            <a:pPr algn="r">
              <a:buNone/>
            </a:pPr>
            <a:endParaRPr lang="fa-IR" sz="4400" b="1" dirty="0" smtClean="0">
              <a:cs typeface="B Nazanin" pitchFamily="2" charset="-78"/>
            </a:endParaRPr>
          </a:p>
        </p:txBody>
      </p:sp>
      <p:sp>
        <p:nvSpPr>
          <p:cNvPr id="2"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lstStyle/>
          <a:p>
            <a:pPr algn="ctr"/>
            <a:r>
              <a:rPr lang="fa-IR" sz="4000" b="1" dirty="0" smtClean="0">
                <a:cs typeface="B Nazanin" pitchFamily="2" charset="-78"/>
              </a:rPr>
              <a:t>مصلحت شخصی از دید امام علی (ع)</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09800"/>
            <a:ext cx="8077200" cy="3657600"/>
          </a:xfrm>
        </p:spPr>
        <p:style>
          <a:lnRef idx="1">
            <a:schemeClr val="accent4"/>
          </a:lnRef>
          <a:fillRef idx="2">
            <a:schemeClr val="accent4"/>
          </a:fillRef>
          <a:effectRef idx="1">
            <a:schemeClr val="accent4"/>
          </a:effectRef>
          <a:fontRef idx="minor">
            <a:schemeClr val="dk1"/>
          </a:fontRef>
        </p:style>
        <p:txBody>
          <a:bodyPr>
            <a:noAutofit/>
          </a:bodyPr>
          <a:lstStyle/>
          <a:p>
            <a:pPr algn="r">
              <a:buNone/>
            </a:pPr>
            <a:r>
              <a:rPr lang="fa-IR" sz="2400" dirty="0" smtClean="0">
                <a:cs typeface="B Nazanin" pitchFamily="2" charset="-78"/>
              </a:rPr>
              <a:t>کارایی عملیاتی</a:t>
            </a:r>
            <a:r>
              <a:rPr lang="fa-IR" sz="2400" b="1" dirty="0" smtClean="0">
                <a:cs typeface="B Nazanin" pitchFamily="2" charset="-78"/>
              </a:rPr>
              <a:t> </a:t>
            </a:r>
            <a:r>
              <a:rPr lang="fa-IR" sz="2400" dirty="0" smtClean="0">
                <a:cs typeface="B Nazanin" pitchFamily="2" charset="-78"/>
              </a:rPr>
              <a:t>, عملکرد بر اساس رویکرد های استراتژیک , برون سپاری فعالیت ها و استفاده از منابع بیرون سازمان , حرفه گرایی , رقابت پذیری , سازمان دهی مجدد فرایندهای کار بر اساس نیاز مراجعان – مشتریان , و نظایر آن . به طور کلی سازمانهای دولتی برای اصلاح نظام اداری و تبدیل شدن به مجموعه ای مشتری مدار سه هدف زیر را سر لوحه کار خود قرار دادند ( یا باید بدهند ) . </a:t>
            </a:r>
            <a:endParaRPr lang="en-US" sz="2400" dirty="0" smtClean="0">
              <a:cs typeface="B Nazanin" pitchFamily="2" charset="-78"/>
            </a:endParaRPr>
          </a:p>
          <a:p>
            <a:pPr algn="r" rtl="1"/>
            <a:r>
              <a:rPr lang="fa-IR" sz="2400" b="1" dirty="0" smtClean="0">
                <a:solidFill>
                  <a:srgbClr val="C00000"/>
                </a:solidFill>
                <a:cs typeface="B Nazanin" pitchFamily="2" charset="-78"/>
              </a:rPr>
              <a:t>بهبودبهبود اثر بخشی ارائه خدمات دولتی </a:t>
            </a:r>
            <a:endParaRPr lang="en-US" sz="2400" b="1" dirty="0" smtClean="0">
              <a:solidFill>
                <a:srgbClr val="C00000"/>
              </a:solidFill>
              <a:cs typeface="B Nazanin" pitchFamily="2" charset="-78"/>
            </a:endParaRPr>
          </a:p>
          <a:p>
            <a:pPr algn="r" rtl="1"/>
            <a:r>
              <a:rPr lang="fa-IR" sz="2400" b="1" dirty="0" smtClean="0">
                <a:solidFill>
                  <a:srgbClr val="C00000"/>
                </a:solidFill>
                <a:cs typeface="B Nazanin" pitchFamily="2" charset="-78"/>
              </a:rPr>
              <a:t> کارایی داخلی سازمان </a:t>
            </a:r>
            <a:endParaRPr lang="en-US" sz="2400" b="1" dirty="0" smtClean="0">
              <a:solidFill>
                <a:srgbClr val="C00000"/>
              </a:solidFill>
              <a:cs typeface="B Nazanin" pitchFamily="2" charset="-78"/>
            </a:endParaRPr>
          </a:p>
          <a:p>
            <a:pPr algn="r" rtl="1"/>
            <a:r>
              <a:rPr lang="fa-IR" sz="2400" b="1" dirty="0" smtClean="0">
                <a:solidFill>
                  <a:srgbClr val="C00000"/>
                </a:solidFill>
                <a:cs typeface="B Nazanin" pitchFamily="2" charset="-78"/>
              </a:rPr>
              <a:t>اقتصادی اندیشیدن و عمل کردن ( ارزش قائل شدن برای پولی که هزینه میشود )</a:t>
            </a:r>
            <a:endParaRPr lang="en-US" sz="2400" b="1" dirty="0" smtClean="0">
              <a:solidFill>
                <a:srgbClr val="C00000"/>
              </a:solidFill>
              <a:cs typeface="B Nazanin" pitchFamily="2" charset="-78"/>
            </a:endParaRPr>
          </a:p>
          <a:p>
            <a:pPr algn="r">
              <a:buNone/>
            </a:pPr>
            <a:endParaRPr lang="en-US" sz="2400" dirty="0">
              <a:cs typeface="B Nazanin" pitchFamily="2" charset="-78"/>
            </a:endParaRPr>
          </a:p>
        </p:txBody>
      </p:sp>
      <p:sp>
        <p:nvSpPr>
          <p:cNvPr id="4" name="Title 1"/>
          <p:cNvSpPr>
            <a:spLocks noGrp="1"/>
          </p:cNvSpPr>
          <p:nvPr>
            <p:ph type="title"/>
          </p:nvPr>
        </p:nvSpPr>
        <p:spPr>
          <a:xfrm>
            <a:off x="457200" y="152400"/>
            <a:ext cx="8229600" cy="1600200"/>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ctr" rtl="1"/>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
            </a:r>
            <a:br>
              <a:rPr lang="fa-IR" dirty="0" smtClean="0">
                <a:cs typeface="B Titr" pitchFamily="2" charset="-78"/>
              </a:rPr>
            </a:br>
            <a:r>
              <a:rPr lang="fa-IR" dirty="0" smtClean="0">
                <a:cs typeface="B Titr" pitchFamily="2" charset="-78"/>
              </a:rPr>
              <a:t>فـصل دوم :</a:t>
            </a:r>
            <a:r>
              <a:rPr dirty="0" smtClean="0">
                <a:cs typeface="B Titr" pitchFamily="2" charset="-78"/>
              </a:rPr>
              <a:t/>
            </a:r>
            <a:br>
              <a:rPr dirty="0" smtClean="0">
                <a:cs typeface="B Titr" pitchFamily="2" charset="-78"/>
              </a:rPr>
            </a:br>
            <a:r>
              <a:rPr lang="fa-IR" dirty="0" smtClean="0">
                <a:cs typeface="B Titr" pitchFamily="2" charset="-78"/>
              </a:rPr>
              <a:t>شــهروند  مـداری</a:t>
            </a:r>
            <a:endParaRPr dirty="0">
              <a:cs typeface="B Titr" pitchFamily="2" charset="-78"/>
            </a:endParaRPr>
          </a:p>
        </p:txBody>
      </p:sp>
    </p:spTree>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381000"/>
            <a:ext cx="8229600" cy="5867400"/>
          </a:xfrm>
        </p:spPr>
        <p:txBody>
          <a:bodyPr>
            <a:normAutofit fontScale="92500" lnSpcReduction="10000"/>
          </a:bodyPr>
          <a:lstStyle/>
          <a:p>
            <a:pPr algn="ctr" rtl="1">
              <a:buNone/>
            </a:pPr>
            <a:r>
              <a:rPr lang="fa-IR" sz="3500" b="1" dirty="0" smtClean="0">
                <a:solidFill>
                  <a:schemeClr val="bg1"/>
                </a:solidFill>
                <a:cs typeface="B Titr" pitchFamily="2" charset="-78"/>
              </a:rPr>
              <a:t>هدف های دولت های مشتری مدار : </a:t>
            </a:r>
          </a:p>
          <a:p>
            <a:pPr algn="ctr" rtl="1">
              <a:buNone/>
            </a:pPr>
            <a:r>
              <a:rPr lang="fa-IR" sz="3500" b="1" dirty="0" smtClean="0">
                <a:solidFill>
                  <a:schemeClr val="bg1"/>
                </a:solidFill>
                <a:cs typeface="B Titr" pitchFamily="2" charset="-78"/>
              </a:rPr>
              <a:t>ساز و کارهای تغیر جهت </a:t>
            </a:r>
          </a:p>
          <a:p>
            <a:pPr algn="just" rtl="1"/>
            <a:endParaRPr lang="en-US" b="1" dirty="0" smtClean="0">
              <a:solidFill>
                <a:schemeClr val="bg1"/>
              </a:solidFill>
              <a:cs typeface="B Titr" pitchFamily="2" charset="-78"/>
            </a:endParaRPr>
          </a:p>
          <a:p>
            <a:pPr algn="just" rtl="1"/>
            <a:r>
              <a:rPr lang="fa-IR" b="1" dirty="0" smtClean="0">
                <a:solidFill>
                  <a:schemeClr val="bg1"/>
                </a:solidFill>
                <a:cs typeface="B Nazanin" pitchFamily="2" charset="-78"/>
              </a:rPr>
              <a:t>الف ) تدوین استاندارد خدمات برای خدمت گیرندگان </a:t>
            </a:r>
            <a:endParaRPr lang="en-US" b="1" dirty="0" smtClean="0">
              <a:solidFill>
                <a:schemeClr val="bg1"/>
              </a:solidFill>
              <a:cs typeface="B Nazanin" pitchFamily="2" charset="-78"/>
            </a:endParaRPr>
          </a:p>
          <a:p>
            <a:pPr lvl="0" algn="just" rtl="1"/>
            <a:r>
              <a:rPr lang="fa-IR" b="1" dirty="0" smtClean="0">
                <a:solidFill>
                  <a:schemeClr val="bg1"/>
                </a:solidFill>
                <a:cs typeface="B Nazanin" pitchFamily="2" charset="-78"/>
              </a:rPr>
              <a:t>در استرالیا , ' سازمان اطلاعات و مدیریت عملکرد ' کلیه واحد های دولتی را مکلف کرده است تا استاندارهایی در جهت نظارت بر کیفیت خدمات به شکل منظم و انتشار نتایج ارزشیابی ها تدوین کنند </a:t>
            </a:r>
            <a:endParaRPr lang="en-US" b="1" dirty="0" smtClean="0">
              <a:solidFill>
                <a:schemeClr val="bg1"/>
              </a:solidFill>
              <a:cs typeface="B Nazanin" pitchFamily="2" charset="-78"/>
            </a:endParaRPr>
          </a:p>
          <a:p>
            <a:pPr lvl="0" algn="just" rtl="1"/>
            <a:r>
              <a:rPr lang="fa-IR" b="1" dirty="0" smtClean="0">
                <a:solidFill>
                  <a:schemeClr val="bg1"/>
                </a:solidFill>
                <a:cs typeface="B Nazanin" pitchFamily="2" charset="-78"/>
              </a:rPr>
              <a:t>بر اساس قانون بودجه سال 2000 کانادا که هدف ' دستیابس به خدمات مناسب برای هزاره سوم ' را سرلوحه کار خود قرار داده است .</a:t>
            </a:r>
            <a:endParaRPr lang="en-US" b="1" dirty="0" smtClean="0">
              <a:solidFill>
                <a:schemeClr val="bg1"/>
              </a:solidFill>
              <a:cs typeface="B Nazanin" pitchFamily="2" charset="-78"/>
            </a:endParaRPr>
          </a:p>
          <a:p>
            <a:pPr algn="just" rtl="1"/>
            <a:r>
              <a:rPr lang="fa-IR" b="1" dirty="0" smtClean="0">
                <a:solidFill>
                  <a:schemeClr val="bg1"/>
                </a:solidFill>
                <a:cs typeface="B Nazanin" pitchFamily="2" charset="-78"/>
              </a:rPr>
              <a:t>منشور شهروندی سندی است که سازمان های خدمات دهنده با هدف پاسخگویی و اثر بخشی بیشتر طراحی و تنظیم میکنند .</a:t>
            </a:r>
            <a:endParaRPr lang="en-US" b="1" dirty="0" smtClean="0">
              <a:solidFill>
                <a:schemeClr val="bg1"/>
              </a:solidFill>
              <a:cs typeface="B Nazanin" pitchFamily="2" charset="-78"/>
            </a:endParaRPr>
          </a:p>
          <a:p>
            <a:pPr algn="just" rtl="1"/>
            <a:r>
              <a:rPr lang="fa-IR" b="1" dirty="0" smtClean="0">
                <a:solidFill>
                  <a:schemeClr val="bg1"/>
                </a:solidFill>
                <a:cs typeface="B Nazanin" pitchFamily="2" charset="-78"/>
              </a:rPr>
              <a:t>فرهنگ لغات کالینز انگلیسی منشور شهروندی را یک سند دولتی میداند که در آن استاندارد و خدمات برای بخش خصوصی و دولتی از قبیل مدرسه , بیمارستان , راه و ترابری و مانند آنها تشریح میشود .</a:t>
            </a:r>
            <a:endParaRPr lang="en-US" b="1" dirty="0" smtClean="0">
              <a:solidFill>
                <a:schemeClr val="bg1"/>
              </a:solidFill>
              <a:cs typeface="B Nazanin" pitchFamily="2" charset="-78"/>
            </a:endParaRPr>
          </a:p>
          <a:p>
            <a:pPr algn="just" rtl="1"/>
            <a:endParaRPr lang="en-US" b="1" dirty="0">
              <a:solidFill>
                <a:schemeClr val="bg1"/>
              </a:solidFill>
              <a:cs typeface="B Nazanin" pitchFamily="2" charset="-78"/>
            </a:endParaRPr>
          </a:p>
        </p:txBody>
      </p:sp>
    </p:spTree>
  </p:cSld>
  <p:clrMapOvr>
    <a:masterClrMapping/>
  </p:clrMapOvr>
  <p:transition>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305800" cy="4953000"/>
          </a:xfrm>
        </p:spPr>
        <p:style>
          <a:lnRef idx="1">
            <a:schemeClr val="accent4"/>
          </a:lnRef>
          <a:fillRef idx="2">
            <a:schemeClr val="accent4"/>
          </a:fillRef>
          <a:effectRef idx="1">
            <a:schemeClr val="accent4"/>
          </a:effectRef>
          <a:fontRef idx="minor">
            <a:schemeClr val="dk1"/>
          </a:fontRef>
        </p:style>
        <p:txBody>
          <a:bodyPr>
            <a:noAutofit/>
          </a:bodyPr>
          <a:lstStyle/>
          <a:p>
            <a:pPr algn="r" rtl="1">
              <a:buNone/>
            </a:pPr>
            <a:endParaRPr lang="en-US" sz="2400" b="1" dirty="0" smtClean="0">
              <a:cs typeface="B Nazanin" pitchFamily="2" charset="-78"/>
            </a:endParaRPr>
          </a:p>
          <a:p>
            <a:pPr lvl="0" algn="r" rtl="1"/>
            <a:r>
              <a:rPr lang="fa-IR" sz="2400" b="1" dirty="0" smtClean="0">
                <a:cs typeface="B Nazanin" pitchFamily="2" charset="-78"/>
              </a:rPr>
              <a:t>مشتریان بخش دولتی در اکثر مواقع برای رفتن به جای دیگر به منظور دریافت خدمات حق انتخاب ندارند . با چنین وضعیتی , تشبیه مشتری به ارباب رجوع صحیح نیست </a:t>
            </a:r>
            <a:endParaRPr lang="en-US" sz="2400" b="1" dirty="0" smtClean="0">
              <a:cs typeface="B Nazanin" pitchFamily="2" charset="-78"/>
            </a:endParaRPr>
          </a:p>
          <a:p>
            <a:pPr lvl="0" algn="r" rtl="1"/>
            <a:r>
              <a:rPr lang="fa-IR" sz="2400" b="1" dirty="0" smtClean="0">
                <a:cs typeface="B Nazanin" pitchFamily="2" charset="-78"/>
              </a:rPr>
              <a:t> بسیاری از سازمانهای دولتی وقتی اطلاعاتی را از مشتریان میگیرند نمیتوانند بر آن اساس عمل کنند , زیرا قدرت حل مشکلات شهروندان در اختیار کارگزاران دولتی نیست و به مقامات بالاتر بستگی دارد </a:t>
            </a:r>
            <a:endParaRPr lang="en-US" sz="2400" b="1" dirty="0" smtClean="0">
              <a:cs typeface="B Nazanin" pitchFamily="2" charset="-78"/>
            </a:endParaRPr>
          </a:p>
          <a:p>
            <a:pPr lvl="0" algn="r" rtl="1"/>
            <a:r>
              <a:rPr lang="fa-IR" sz="2400" b="1" dirty="0" smtClean="0">
                <a:cs typeface="B Nazanin" pitchFamily="2" charset="-78"/>
              </a:rPr>
              <a:t>مشتریان نقش و مسئولیت کمتری نسبت به شهروندان دارند</a:t>
            </a:r>
            <a:endParaRPr lang="en-US" sz="2400" b="1" dirty="0" smtClean="0">
              <a:cs typeface="B Nazanin" pitchFamily="2" charset="-78"/>
            </a:endParaRPr>
          </a:p>
          <a:p>
            <a:pPr rtl="1"/>
            <a:r>
              <a:rPr lang="fa-IR" sz="2400" dirty="0" smtClean="0"/>
              <a:t> </a:t>
            </a:r>
            <a:endParaRPr lang="en-US" sz="2400" dirty="0"/>
          </a:p>
        </p:txBody>
      </p:sp>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pPr algn="ctr"/>
            <a:r>
              <a:rPr lang="fa-IR" sz="3200" b="1" dirty="0" smtClean="0">
                <a:cs typeface="B Titr" pitchFamily="2" charset="-78"/>
              </a:rPr>
              <a:t>محدودیت های شهروند مداری در بخش دولتی</a:t>
            </a:r>
            <a:r>
              <a:rPr sz="3200" dirty="0" smtClean="0">
                <a:cs typeface="B Titr" pitchFamily="2" charset="-78"/>
              </a:rPr>
              <a:t/>
            </a:r>
            <a:br>
              <a:rPr sz="3200" dirty="0" smtClean="0">
                <a:cs typeface="B Titr" pitchFamily="2" charset="-78"/>
              </a:rPr>
            </a:br>
            <a:endParaRPr lang="en-US" sz="3200" dirty="0">
              <a:cs typeface="B Titr" pitchFamily="2" charset="-78"/>
            </a:endParaRPr>
          </a:p>
        </p:txBody>
      </p:sp>
    </p:spTree>
  </p:cSld>
  <p:clrMapOvr>
    <a:masterClrMapping/>
  </p:clrMapOvr>
  <p:transition>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idx="1"/>
          </p:nvPr>
        </p:nvSpPr>
        <p:spPr bwMode="auto">
          <a:xfrm>
            <a:off x="457201" y="228600"/>
            <a:ext cx="82296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fa-IR" sz="3600" b="1" i="0" u="none" strike="noStrike" cap="none" normalizeH="0" baseline="0" dirty="0" smtClean="0">
              <a:ln>
                <a:noFill/>
              </a:ln>
              <a:solidFill>
                <a:schemeClr val="bg1"/>
              </a:solidFill>
              <a:effectLst/>
              <a:latin typeface="Calibri" pitchFamily="34" charset="0"/>
              <a:ea typeface="Calibri" pitchFamily="34" charset="0"/>
              <a:cs typeface="B Titr"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fa-IR" sz="3600" b="1" i="0" u="none" strike="noStrike" cap="none" normalizeH="0" baseline="0" dirty="0" smtClean="0">
                <a:ln>
                  <a:noFill/>
                </a:ln>
                <a:solidFill>
                  <a:schemeClr val="bg1"/>
                </a:solidFill>
                <a:effectLst/>
                <a:latin typeface="Calibri" pitchFamily="34" charset="0"/>
                <a:ea typeface="Calibri" pitchFamily="34" charset="0"/>
                <a:cs typeface="B Titr" pitchFamily="2" charset="-78"/>
              </a:rPr>
              <a:t>روش های امکان تحقق شهروند مداری </a:t>
            </a:r>
          </a:p>
          <a:p>
            <a:pPr marL="0" marR="0" lvl="0" indent="0" algn="r" defTabSz="914400" rtl="1" eaLnBrk="1" fontAlgn="base" latinLnBrk="0" hangingPunct="1">
              <a:lnSpc>
                <a:spcPct val="100000"/>
              </a:lnSpc>
              <a:spcBef>
                <a:spcPct val="0"/>
              </a:spcBef>
              <a:spcAft>
                <a:spcPct val="0"/>
              </a:spcAft>
              <a:buClrTx/>
              <a:buSzTx/>
              <a:buFontTx/>
              <a:buNone/>
              <a:tabLst/>
            </a:pPr>
            <a:endParaRPr lang="fa-IR" sz="2800" b="1" dirty="0" smtClean="0">
              <a:solidFill>
                <a:schemeClr val="bg1"/>
              </a:solidFill>
              <a:latin typeface="Calibri" pitchFamily="34" charset="0"/>
              <a:cs typeface="B Nazanin"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تدوین استاندارد خدمات برای خدمت گیرندگان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رویکرد درون مدار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بهبود امکان دسترسی به خدمات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اندازه گیری رضایت شهروندان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استفاده از تکنولوژی های مدرن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شهروند گرایی نیازمند استراتژی های جدید </a:t>
            </a:r>
            <a:endParaRPr kumimoji="0" lang="en-US" sz="28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bg1"/>
              </a:solidFill>
              <a:effectLst/>
              <a:latin typeface="Arial" pitchFamily="34" charset="0"/>
              <a:cs typeface="B Nazani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4572000"/>
          </a:xfrm>
        </p:spPr>
        <p:style>
          <a:lnRef idx="2">
            <a:schemeClr val="accent6">
              <a:shade val="50000"/>
            </a:schemeClr>
          </a:lnRef>
          <a:fillRef idx="1">
            <a:schemeClr val="accent6"/>
          </a:fillRef>
          <a:effectRef idx="0">
            <a:schemeClr val="accent6"/>
          </a:effectRef>
          <a:fontRef idx="minor">
            <a:schemeClr val="lt1"/>
          </a:fontRef>
        </p:style>
        <p:txBody>
          <a:bodyPr>
            <a:normAutofit fontScale="47500" lnSpcReduction="20000"/>
          </a:bodyPr>
          <a:lstStyle/>
          <a:p>
            <a:pPr algn="r" rtl="1"/>
            <a:endParaRPr lang="en-US" sz="4800" b="1" dirty="0" smtClean="0">
              <a:solidFill>
                <a:schemeClr val="bg1"/>
              </a:solidFill>
              <a:cs typeface="B Nazanin" pitchFamily="2" charset="-78"/>
            </a:endParaRPr>
          </a:p>
          <a:p>
            <a:pPr algn="r" rtl="1"/>
            <a:r>
              <a:rPr lang="fa-IR" sz="4800" b="1" dirty="0" smtClean="0">
                <a:solidFill>
                  <a:schemeClr val="bg1"/>
                </a:solidFill>
                <a:cs typeface="B Nazanin" pitchFamily="2" charset="-78"/>
              </a:rPr>
              <a:t>مدیریت کفیت  ( </a:t>
            </a:r>
            <a:r>
              <a:rPr lang="en-US" sz="4800" b="1" dirty="0" smtClean="0">
                <a:solidFill>
                  <a:schemeClr val="bg1"/>
                </a:solidFill>
                <a:cs typeface="B Nazanin" pitchFamily="2" charset="-78"/>
              </a:rPr>
              <a:t>(TQM</a:t>
            </a:r>
          </a:p>
          <a:p>
            <a:pPr algn="r" rtl="1">
              <a:buNone/>
            </a:pPr>
            <a:endParaRPr lang="en-US" sz="4800" b="1" dirty="0" smtClean="0">
              <a:solidFill>
                <a:schemeClr val="bg1"/>
              </a:solidFill>
              <a:cs typeface="B Nazanin" pitchFamily="2" charset="-78"/>
            </a:endParaRPr>
          </a:p>
          <a:p>
            <a:pPr algn="r" rtl="1"/>
            <a:r>
              <a:rPr lang="fa-IR" sz="4800" b="1" dirty="0" smtClean="0">
                <a:solidFill>
                  <a:schemeClr val="bg1"/>
                </a:solidFill>
                <a:cs typeface="B Nazanin" pitchFamily="2" charset="-78"/>
              </a:rPr>
              <a:t> روش مدیریت مشتری مدار است که در آن کلیه افراد به شکل مستمر در جهت بهبود فرایندهای کاری خود تلاش می کنند تا خدمات وکالاهایی با کیفیت بهتر برای همه ی مشتریان خود فراهم سازند .</a:t>
            </a:r>
            <a:endParaRPr lang="en-US" sz="4800" b="1" dirty="0" smtClean="0">
              <a:solidFill>
                <a:schemeClr val="bg1"/>
              </a:solidFill>
              <a:cs typeface="B Nazanin" pitchFamily="2" charset="-78"/>
            </a:endParaRPr>
          </a:p>
          <a:p>
            <a:pPr algn="r" rtl="1"/>
            <a:r>
              <a:rPr lang="fa-IR" sz="4800" b="1" dirty="0" smtClean="0">
                <a:solidFill>
                  <a:schemeClr val="bg1"/>
                </a:solidFill>
                <a:cs typeface="B Nazanin" pitchFamily="2" charset="-78"/>
              </a:rPr>
              <a:t>مدیریت کیفیت جامع متشکل از سه مفهوم به شرح زیر است :</a:t>
            </a:r>
            <a:endParaRPr lang="en-US" sz="4800" b="1" dirty="0" smtClean="0">
              <a:solidFill>
                <a:schemeClr val="bg1"/>
              </a:solidFill>
              <a:cs typeface="B Nazanin" pitchFamily="2" charset="-78"/>
            </a:endParaRPr>
          </a:p>
          <a:p>
            <a:pPr algn="r" rtl="1"/>
            <a:r>
              <a:rPr lang="fa-IR" sz="4800" b="1" dirty="0" smtClean="0">
                <a:solidFill>
                  <a:srgbClr val="C00000"/>
                </a:solidFill>
                <a:cs typeface="B Nazanin" pitchFamily="2" charset="-78"/>
              </a:rPr>
              <a:t>مدیریت :</a:t>
            </a:r>
            <a:r>
              <a:rPr lang="fa-IR" sz="4800" b="1" dirty="0" smtClean="0">
                <a:solidFill>
                  <a:schemeClr val="bg1"/>
                </a:solidFill>
                <a:cs typeface="B Nazanin" pitchFamily="2" charset="-78"/>
              </a:rPr>
              <a:t>بر سبک مدیریتی خاص̨ یعنی سبکی تاکید میشود که به جای واکنشی و دستوری بودن ̨ آینده نگر و هدایت کننده است.</a:t>
            </a:r>
            <a:endParaRPr lang="en-US" sz="4800" b="1" dirty="0" smtClean="0">
              <a:solidFill>
                <a:schemeClr val="bg1"/>
              </a:solidFill>
              <a:cs typeface="B Nazanin" pitchFamily="2" charset="-78"/>
            </a:endParaRPr>
          </a:p>
          <a:p>
            <a:pPr algn="r" rtl="1"/>
            <a:r>
              <a:rPr lang="fa-IR" sz="4800" b="1" dirty="0" smtClean="0">
                <a:solidFill>
                  <a:srgbClr val="C00000"/>
                </a:solidFill>
                <a:cs typeface="B Nazanin" pitchFamily="2" charset="-78"/>
              </a:rPr>
              <a:t>کیفیت :</a:t>
            </a:r>
            <a:r>
              <a:rPr lang="fa-IR" sz="4800" b="1" dirty="0" smtClean="0">
                <a:solidFill>
                  <a:schemeClr val="bg1"/>
                </a:solidFill>
                <a:cs typeface="B Nazanin" pitchFamily="2" charset="-78"/>
              </a:rPr>
              <a:t>بر ضرورت تولید کالاها وخدمات با کیفیت به شکلی مستمر و با تاکید بر خواسته مشتری اشاره دارد.</a:t>
            </a:r>
            <a:endParaRPr lang="en-US" sz="4800" b="1" dirty="0" smtClean="0">
              <a:solidFill>
                <a:schemeClr val="bg1"/>
              </a:solidFill>
              <a:cs typeface="B Nazanin" pitchFamily="2" charset="-78"/>
            </a:endParaRPr>
          </a:p>
          <a:p>
            <a:pPr algn="r" rtl="1"/>
            <a:r>
              <a:rPr lang="fa-IR" sz="4800" b="1" dirty="0" smtClean="0">
                <a:solidFill>
                  <a:srgbClr val="C00000"/>
                </a:solidFill>
                <a:cs typeface="B Nazanin" pitchFamily="2" charset="-78"/>
              </a:rPr>
              <a:t>جامع :</a:t>
            </a:r>
            <a:r>
              <a:rPr lang="fa-IR" sz="4800" b="1" dirty="0" smtClean="0">
                <a:solidFill>
                  <a:schemeClr val="bg1"/>
                </a:solidFill>
                <a:cs typeface="B Nazanin" pitchFamily="2" charset="-78"/>
              </a:rPr>
              <a:t>نشان دهنده آن است که فلسفه این نوع مدیریت به جنبه های کسب و کار ̨ شامل مدیریت و افراد ذی ربط مربوط میشود.</a:t>
            </a:r>
            <a:endParaRPr lang="en-US" sz="4800" b="1" dirty="0">
              <a:solidFill>
                <a:schemeClr val="bg1"/>
              </a:solidFill>
              <a:cs typeface="B Nazanin" pitchFamily="2" charset="-78"/>
            </a:endParaRPr>
          </a:p>
        </p:txBody>
      </p:sp>
      <p:sp>
        <p:nvSpPr>
          <p:cNvPr id="2" name="Title 1"/>
          <p:cNvSpPr>
            <a:spLocks noGrp="1"/>
          </p:cNvSpPr>
          <p:nvPr>
            <p:ph type="title"/>
          </p:nvPr>
        </p:nvSpPr>
        <p:spPr>
          <a:xfrm>
            <a:off x="533400" y="152400"/>
            <a:ext cx="8077200" cy="1752600"/>
          </a:xfrm>
        </p:spPr>
        <p:style>
          <a:lnRef idx="0">
            <a:schemeClr val="accent4"/>
          </a:lnRef>
          <a:fillRef idx="3">
            <a:schemeClr val="accent4"/>
          </a:fillRef>
          <a:effectRef idx="3">
            <a:schemeClr val="accent4"/>
          </a:effectRef>
          <a:fontRef idx="minor">
            <a:schemeClr val="lt1"/>
          </a:fontRef>
        </p:style>
        <p:txBody>
          <a:bodyPr>
            <a:normAutofit fontScale="90000"/>
          </a:bodyPr>
          <a:lstStyle/>
          <a:p>
            <a:pPr algn="ctr" rtl="1"/>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
            </a:r>
            <a:br>
              <a:rPr lang="fa-IR" dirty="0" smtClean="0">
                <a:solidFill>
                  <a:schemeClr val="bg1"/>
                </a:solidFill>
                <a:cs typeface="B Titr" pitchFamily="2" charset="-78"/>
              </a:rPr>
            </a:br>
            <a:r>
              <a:rPr lang="fa-IR" dirty="0" smtClean="0">
                <a:solidFill>
                  <a:schemeClr val="bg1"/>
                </a:solidFill>
                <a:cs typeface="B Titr" pitchFamily="2" charset="-78"/>
              </a:rPr>
              <a:t>فصل سوم</a:t>
            </a:r>
            <a:r>
              <a:rPr dirty="0" smtClean="0">
                <a:solidFill>
                  <a:schemeClr val="bg1"/>
                </a:solidFill>
                <a:cs typeface="B Titr" pitchFamily="2" charset="-78"/>
              </a:rPr>
              <a:t/>
            </a:r>
            <a:br>
              <a:rPr dirty="0" smtClean="0">
                <a:solidFill>
                  <a:schemeClr val="bg1"/>
                </a:solidFill>
                <a:cs typeface="B Titr" pitchFamily="2" charset="-78"/>
              </a:rPr>
            </a:br>
            <a:r>
              <a:rPr lang="fa-IR" dirty="0" smtClean="0">
                <a:solidFill>
                  <a:schemeClr val="bg1"/>
                </a:solidFill>
                <a:cs typeface="B Titr" pitchFamily="2" charset="-78"/>
              </a:rPr>
              <a:t>تکریم ارباب رجوع</a:t>
            </a:r>
            <a:r>
              <a:rPr dirty="0" smtClean="0">
                <a:solidFill>
                  <a:schemeClr val="bg1"/>
                </a:solidFill>
                <a:cs typeface="B Titr" pitchFamily="2" charset="-78"/>
              </a:rPr>
              <a:t/>
            </a:r>
            <a:br>
              <a:rPr dirty="0" smtClean="0">
                <a:solidFill>
                  <a:schemeClr val="bg1"/>
                </a:solidFill>
                <a:cs typeface="B Titr" pitchFamily="2" charset="-78"/>
              </a:rPr>
            </a:br>
            <a:endParaRPr lang="en-US" dirty="0">
              <a:solidFill>
                <a:schemeClr val="bg1"/>
              </a:solidFill>
              <a:cs typeface="B Titr" pitchFamily="2" charset="-78"/>
            </a:endParaRP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533401" y="1295400"/>
            <a:ext cx="8305800" cy="46935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fa-IR"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تعریف مشتری</a:t>
            </a:r>
            <a:endParaRPr kumimoji="0" lang="en-US" sz="2300" b="1"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مشتری کسی است که نیازش را خود تعریف میکند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کالاها و خدمات تولیدی ما را مصرف میکند وحاضر است بابت آن هزینه مناسبی بپردازد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sz="2300" b="1" i="0" u="none" strike="noStrike" cap="none" normalizeH="0" baseline="0" dirty="0" smtClean="0">
              <a:ln>
                <a:noFill/>
              </a:ln>
              <a:solidFill>
                <a:schemeClr val="tx1"/>
              </a:solidFill>
              <a:effectLst/>
              <a:latin typeface="Calibri" pitchFamily="34" charset="0"/>
              <a:ea typeface="Calibri"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sz="2300" b="1" i="0" u="none" strike="noStrike" cap="none" normalizeH="0" baseline="0" dirty="0" smtClean="0">
              <a:ln>
                <a:noFill/>
              </a:ln>
              <a:solidFill>
                <a:schemeClr val="tx1"/>
              </a:solidFill>
              <a:effectLst/>
              <a:latin typeface="Calibri" pitchFamily="34" charset="0"/>
              <a:ea typeface="Calibri"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lang="en-US" sz="2300" b="1" dirty="0" smtClean="0">
              <a:latin typeface="Calibri" pitchFamily="34" charset="0"/>
              <a:ea typeface="Calibri"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تعریف ارباب رجوع</a:t>
            </a:r>
            <a:endParaRPr kumimoji="0" lang="en-US"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sz="2300" b="1"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ارباب رجوع مثل مشتری نیست که حال تعاملی و طرفینی داشته باشد بلکه خدمات یک جانبه را شامل میشود که در آن فروشنده ها اطلاعات بیشتری نسبت به موضوع معامله دارند ولی خریدار نمیتواند به سادگی فروشنده ها اطلاعات را به دست آورد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در حالی که سخت به این اطلاعات نیازمند است . مثل خدمات درمانی</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علمی</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آموزشی و غیره</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p:txBody>
      </p:sp>
    </p:spTree>
  </p:cSld>
  <p:clrMapOvr>
    <a:masterClrMapping/>
  </p:clrMapOvr>
  <p:transition>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0" y="914400"/>
            <a:ext cx="8915400"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fa-IR"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رضایت مشتری</a:t>
            </a:r>
            <a:r>
              <a:rPr kumimoji="0" lang="en-US"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a:t>
            </a:r>
            <a:endParaRPr kumimoji="0" lang="en-US" sz="2300" b="1"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مشتری در زمانی که خصوصیات محصول یا خدمات به نیازهای مشتری پاسخ میدهد و</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نیز زمانی که سازمان انتظارات مشتریان در طول عمر محصول یا خدمات را تامین میکرد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تعریف میشود . به دلیل آنکه رضایت از دیدگاه مشتری تعریف میشود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بنابر این کلیه پروژه های بهبود رضایت باید با تعریفی شروع شود که مشتری میخواهد و از سازمان انتظار دارد</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رضایت مشتری را میتوان به حیطه های مختلف رابطه با مشتریان نسبت داد از جمله</a:t>
            </a:r>
            <a:r>
              <a:rPr kumimoji="0" lang="en-US" sz="23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از کیفیت محصول یا خدمات</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از یک رابطه تجاری مستمر</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از قیمت</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عملکرد محصول یا خدمات</a:t>
            </a:r>
            <a:endPar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و رضایت ناشی از تامین انتظارات مشتری از محصول یا خدمات</a:t>
            </a:r>
            <a:r>
              <a:rPr kumimoji="0" lang="en-US" sz="800" b="1" i="0" u="none" strike="noStrike" cap="none" normalizeH="0" baseline="0" dirty="0" smtClean="0">
                <a:ln>
                  <a:noFill/>
                </a:ln>
                <a:solidFill>
                  <a:schemeClr val="bg1"/>
                </a:solidFill>
                <a:effectLst/>
                <a:latin typeface="Arial" pitchFamily="34" charset="0"/>
                <a:cs typeface="Arial" pitchFamily="34" charset="0"/>
              </a:rPr>
              <a:t> </a:t>
            </a:r>
          </a:p>
        </p:txBody>
      </p:sp>
    </p:spTree>
  </p:cSld>
  <p:clrMapOvr>
    <a:masterClrMapping/>
  </p:clrMapOvr>
  <p:transition>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219200"/>
            <a:ext cx="7151426" cy="3385542"/>
          </a:xfrm>
          <a:prstGeom prst="rect">
            <a:avLst/>
          </a:prstGeom>
          <a:noFill/>
        </p:spPr>
        <p:txBody>
          <a:bodyPr wrap="square" rtlCol="0">
            <a:spAutoFit/>
          </a:bodyPr>
          <a:lstStyle/>
          <a:p>
            <a:pPr algn="ctr"/>
            <a:r>
              <a:rPr lang="fa-IR" sz="5400" b="1" dirty="0" smtClean="0">
                <a:solidFill>
                  <a:srgbClr val="C00000"/>
                </a:solidFill>
                <a:cs typeface="2  Jadid" pitchFamily="2" charset="-78"/>
              </a:rPr>
              <a:t>اخلاق کار و ارزش های سازمانی </a:t>
            </a:r>
          </a:p>
          <a:p>
            <a:pPr algn="ctr"/>
            <a:endParaRPr lang="fa-IR" sz="4000" dirty="0" smtClean="0">
              <a:solidFill>
                <a:srgbClr val="C00000"/>
              </a:solidFill>
              <a:cs typeface="B Davat" pitchFamily="2" charset="-78"/>
            </a:endParaRPr>
          </a:p>
          <a:p>
            <a:pPr algn="ctr"/>
            <a:endParaRPr lang="fa-IR" sz="4000" dirty="0" smtClean="0">
              <a:cs typeface="B Davat" pitchFamily="2" charset="-78"/>
            </a:endParaRPr>
          </a:p>
          <a:p>
            <a:pPr algn="ctr"/>
            <a:endParaRPr lang="fa-IR" sz="4000" dirty="0" smtClean="0">
              <a:cs typeface="B Davat" pitchFamily="2" charset="-78"/>
            </a:endParaRPr>
          </a:p>
          <a:p>
            <a:pPr algn="ctr"/>
            <a:r>
              <a:rPr lang="fa-IR" sz="4000" b="1" dirty="0" smtClean="0">
                <a:solidFill>
                  <a:schemeClr val="bg1"/>
                </a:solidFill>
                <a:cs typeface="B Titr" pitchFamily="2" charset="-78"/>
              </a:rPr>
              <a:t>مهدی</a:t>
            </a:r>
            <a:r>
              <a:rPr lang="fa-IR" sz="4000" b="1" dirty="0" smtClean="0">
                <a:solidFill>
                  <a:schemeClr val="bg1"/>
                </a:solidFill>
                <a:cs typeface="B Titr" pitchFamily="2" charset="-78"/>
              </a:rPr>
              <a:t> </a:t>
            </a:r>
            <a:r>
              <a:rPr lang="fa-IR" sz="4000" b="1" dirty="0" smtClean="0">
                <a:solidFill>
                  <a:schemeClr val="bg1"/>
                </a:solidFill>
                <a:cs typeface="B Titr" pitchFamily="2" charset="-78"/>
              </a:rPr>
              <a:t>اخلاقی پور</a:t>
            </a:r>
            <a:endParaRPr lang="en-US" sz="4000" b="1" dirty="0">
              <a:solidFill>
                <a:schemeClr val="bg1"/>
              </a:solidFill>
              <a:cs typeface="B Titr" pitchFamily="2" charset="-78"/>
            </a:endParaRPr>
          </a:p>
        </p:txBody>
      </p:sp>
    </p:spTree>
  </p:cSld>
  <p:clrMapOvr>
    <a:masterClrMapping/>
  </p:clrMapOvr>
  <p:transition>
    <p:pull dir="l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685801" y="2514600"/>
            <a:ext cx="7810842" cy="25699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1-تعیین و تبیین ماموریت شرکت در راستای منافع و خواسته های مشتری</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2-درگیر ساختن و متعهد کردن دائمی مدیریت ارشد در پیشبرد کارها</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3-گزینش کارکنان مناسب</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4-آموزش و باز آزمونی کارکنان</a:t>
            </a:r>
            <a:r>
              <a:rPr kumimoji="0" lang="en-US"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5-رایج ساختن استاندارد های کیفیت و ارزیابی دائمی میزان رعایت آنها</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6-استفاده از تکنولوژی برای دستیابی به رضایت مشتری</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3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7-خلاقیت برای حرکت به فراسوی انتظارات مشتری</a:t>
            </a:r>
            <a:endParaRPr kumimoji="0" lang="en-US" sz="2300" b="1" i="0" u="none" strike="noStrike" cap="none" normalizeH="0" baseline="0" dirty="0" smtClean="0">
              <a:ln>
                <a:noFill/>
              </a:ln>
              <a:solidFill>
                <a:schemeClr val="bg1"/>
              </a:solidFill>
              <a:effectLst/>
              <a:latin typeface="Arial" pitchFamily="34" charset="0"/>
              <a:cs typeface="B Nazanin" pitchFamily="2" charset="-78"/>
            </a:endParaRPr>
          </a:p>
        </p:txBody>
      </p:sp>
      <p:sp>
        <p:nvSpPr>
          <p:cNvPr id="3" name="Title 1"/>
          <p:cNvSpPr>
            <a:spLocks noGrp="1"/>
          </p:cNvSpPr>
          <p:nvPr>
            <p:ph type="title"/>
          </p:nvPr>
        </p:nvSpPr>
        <p:spPr>
          <a:xfrm>
            <a:off x="533400" y="609600"/>
            <a:ext cx="7924800" cy="1143000"/>
          </a:xfrm>
        </p:spPr>
        <p:style>
          <a:lnRef idx="0">
            <a:schemeClr val="accent4"/>
          </a:lnRef>
          <a:fillRef idx="3">
            <a:schemeClr val="accent4"/>
          </a:fillRef>
          <a:effectRef idx="3">
            <a:schemeClr val="accent4"/>
          </a:effectRef>
          <a:fontRef idx="minor">
            <a:schemeClr val="lt1"/>
          </a:fontRef>
        </p:style>
        <p:txBody>
          <a:bodyPr>
            <a:normAutofit/>
          </a:bodyPr>
          <a:lstStyle/>
          <a:p>
            <a:pPr lvl="0" algn="ctr" rtl="1"/>
            <a:r>
              <a:rPr lang="fa-IR" sz="3600" b="1" dirty="0" smtClean="0">
                <a:solidFill>
                  <a:schemeClr val="bg1"/>
                </a:solidFill>
                <a:cs typeface="B Titr" pitchFamily="2" charset="-78"/>
              </a:rPr>
              <a:t>هفت دستور طلایی برای دستیابی به رضایت مشتری</a:t>
            </a:r>
            <a:endParaRPr lang="en-US" sz="3600" b="1" dirty="0">
              <a:solidFill>
                <a:schemeClr val="bg1"/>
              </a:solidFill>
              <a:cs typeface="B Titr" pitchFamily="2" charset="-78"/>
            </a:endParaRPr>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82000" cy="5791200"/>
          </a:xfrm>
        </p:spPr>
        <p:style>
          <a:lnRef idx="1">
            <a:schemeClr val="accent1"/>
          </a:lnRef>
          <a:fillRef idx="2">
            <a:schemeClr val="accent1"/>
          </a:fillRef>
          <a:effectRef idx="1">
            <a:schemeClr val="accent1"/>
          </a:effectRef>
          <a:fontRef idx="minor">
            <a:schemeClr val="dk1"/>
          </a:fontRef>
        </p:style>
        <p:txBody>
          <a:bodyPr>
            <a:normAutofit/>
          </a:bodyPr>
          <a:lstStyle/>
          <a:p>
            <a:pPr algn="r"/>
            <a:endParaRPr lang="en-US" sz="4000" b="1" dirty="0" smtClean="0">
              <a:solidFill>
                <a:srgbClr val="C00000"/>
              </a:solidFill>
              <a:cs typeface="B Nazanin" pitchFamily="2" charset="-78"/>
            </a:endParaRPr>
          </a:p>
          <a:p>
            <a:pPr algn="ctr">
              <a:buNone/>
            </a:pPr>
            <a:r>
              <a:rPr lang="fa-IR" sz="4000" b="1" dirty="0" smtClean="0">
                <a:solidFill>
                  <a:srgbClr val="C00000"/>
                </a:solidFill>
                <a:cs typeface="B Nazanin" pitchFamily="2" charset="-78"/>
              </a:rPr>
              <a:t>عوامل موثر بر رضایت مشتری</a:t>
            </a:r>
            <a:endParaRPr lang="en-US" sz="4000" b="1" dirty="0" smtClean="0">
              <a:solidFill>
                <a:srgbClr val="C00000"/>
              </a:solidFill>
              <a:cs typeface="B Nazanin" pitchFamily="2" charset="-78"/>
            </a:endParaRPr>
          </a:p>
          <a:p>
            <a:pPr algn="r"/>
            <a:endParaRPr lang="en-US" sz="2400" b="1" dirty="0" smtClean="0">
              <a:cs typeface="B Nazanin" pitchFamily="2" charset="-78"/>
            </a:endParaRPr>
          </a:p>
          <a:p>
            <a:pPr algn="r">
              <a:buNone/>
            </a:pPr>
            <a:r>
              <a:rPr lang="fa-IR" sz="2400" b="1" dirty="0" smtClean="0">
                <a:cs typeface="B Nazanin" pitchFamily="2" charset="-78"/>
              </a:rPr>
              <a:t>1-دریافت محصول مطابق با نیازها</a:t>
            </a:r>
            <a:endParaRPr lang="en-US" sz="2400" b="1" dirty="0" smtClean="0">
              <a:cs typeface="B Nazanin" pitchFamily="2" charset="-78"/>
            </a:endParaRPr>
          </a:p>
          <a:p>
            <a:pPr algn="r">
              <a:buNone/>
            </a:pPr>
            <a:r>
              <a:rPr lang="fa-IR" sz="2400" b="1" dirty="0" smtClean="0">
                <a:cs typeface="B Nazanin" pitchFamily="2" charset="-78"/>
              </a:rPr>
              <a:t>2-ارائه قیمتهای رقابتی</a:t>
            </a:r>
            <a:endParaRPr lang="en-US" sz="2400" b="1" dirty="0" smtClean="0">
              <a:cs typeface="B Nazanin" pitchFamily="2" charset="-78"/>
            </a:endParaRPr>
          </a:p>
          <a:p>
            <a:pPr algn="r">
              <a:buNone/>
            </a:pPr>
            <a:r>
              <a:rPr lang="fa-IR" sz="2400" b="1" dirty="0" smtClean="0">
                <a:cs typeface="B Nazanin" pitchFamily="2" charset="-78"/>
              </a:rPr>
              <a:t>3-کیفیت قابل اطمینان</a:t>
            </a:r>
            <a:endParaRPr lang="en-US" sz="2400" b="1" dirty="0" smtClean="0">
              <a:cs typeface="B Nazanin" pitchFamily="2" charset="-78"/>
            </a:endParaRPr>
          </a:p>
          <a:p>
            <a:pPr algn="r">
              <a:buNone/>
            </a:pPr>
            <a:r>
              <a:rPr lang="fa-IR" sz="2400" b="1" dirty="0" smtClean="0">
                <a:cs typeface="B Nazanin" pitchFamily="2" charset="-78"/>
              </a:rPr>
              <a:t>4-تحویل به موقع</a:t>
            </a:r>
            <a:endParaRPr lang="en-US" sz="2400" b="1" dirty="0" smtClean="0">
              <a:cs typeface="B Nazanin" pitchFamily="2" charset="-78"/>
            </a:endParaRPr>
          </a:p>
          <a:p>
            <a:pPr algn="r">
              <a:buNone/>
            </a:pPr>
            <a:r>
              <a:rPr lang="fa-IR" sz="2400" b="1" dirty="0" smtClean="0">
                <a:cs typeface="B Nazanin" pitchFamily="2" charset="-78"/>
              </a:rPr>
              <a:t>5-خدمات پس از فروش</a:t>
            </a:r>
            <a:endParaRPr lang="en-US" sz="2400" b="1" dirty="0">
              <a:cs typeface="B Nazanin" pitchFamily="2" charset="-78"/>
            </a:endParaRPr>
          </a:p>
        </p:txBody>
      </p:sp>
    </p:spTree>
  </p:cSld>
  <p:clrMapOvr>
    <a:masterClrMapping/>
  </p:clrMapOvr>
  <p:transition>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305800" cy="4953000"/>
          </a:xfrm>
        </p:spPr>
        <p:style>
          <a:lnRef idx="1">
            <a:schemeClr val="accent4"/>
          </a:lnRef>
          <a:fillRef idx="2">
            <a:schemeClr val="accent4"/>
          </a:fillRef>
          <a:effectRef idx="1">
            <a:schemeClr val="accent4"/>
          </a:effectRef>
          <a:fontRef idx="minor">
            <a:schemeClr val="dk1"/>
          </a:fontRef>
        </p:style>
        <p:txBody>
          <a:bodyPr>
            <a:noAutofit/>
          </a:bodyPr>
          <a:lstStyle/>
          <a:p>
            <a:pPr algn="r" rtl="1">
              <a:buNone/>
            </a:pPr>
            <a:endParaRPr lang="en-US" sz="2400" dirty="0"/>
          </a:p>
        </p:txBody>
      </p:sp>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pPr algn="ctr"/>
            <a:r>
              <a:rPr lang="fa-IR" sz="3200" dirty="0" smtClean="0">
                <a:cs typeface="B Nazanin" pitchFamily="2" charset="-78"/>
              </a:rPr>
              <a:t>مدل آمریکایی رضایتمندی مشتری</a:t>
            </a:r>
            <a:r>
              <a:rPr sz="3200" dirty="0" smtClean="0">
                <a:cs typeface="B Nazanin" pitchFamily="2" charset="-78"/>
              </a:rPr>
              <a:t/>
            </a:r>
            <a:br>
              <a:rPr sz="3200" dirty="0" smtClean="0">
                <a:cs typeface="B Nazanin" pitchFamily="2" charset="-78"/>
              </a:rPr>
            </a:br>
            <a:endParaRPr lang="en-US" sz="3200" dirty="0">
              <a:cs typeface="B Nazanin" pitchFamily="2" charset="-78"/>
            </a:endParaRPr>
          </a:p>
        </p:txBody>
      </p:sp>
      <p:cxnSp>
        <p:nvCxnSpPr>
          <p:cNvPr id="24" name="Straight Arrow Connector 23"/>
          <p:cNvCxnSpPr>
            <a:endCxn id="15" idx="2"/>
          </p:cNvCxnSpPr>
          <p:nvPr/>
        </p:nvCxnSpPr>
        <p:spPr>
          <a:xfrm>
            <a:off x="3657600" y="2843634"/>
            <a:ext cx="1295400" cy="381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nvGrpSpPr>
          <p:cNvPr id="36" name="Group 35"/>
          <p:cNvGrpSpPr/>
          <p:nvPr/>
        </p:nvGrpSpPr>
        <p:grpSpPr>
          <a:xfrm>
            <a:off x="1600200" y="2133600"/>
            <a:ext cx="6019800" cy="2667000"/>
            <a:chOff x="1600200" y="2133600"/>
            <a:chExt cx="6019800" cy="2667000"/>
          </a:xfrm>
        </p:grpSpPr>
        <p:cxnSp>
          <p:nvCxnSpPr>
            <p:cNvPr id="12" name="Straight Arrow Connector 11"/>
            <p:cNvCxnSpPr/>
            <p:nvPr/>
          </p:nvCxnSpPr>
          <p:spPr>
            <a:xfrm rot="5400000" flipH="1" flipV="1">
              <a:off x="572294" y="3162300"/>
              <a:ext cx="2056606" cy="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3" name="Oval 12"/>
            <p:cNvSpPr/>
            <p:nvPr/>
          </p:nvSpPr>
          <p:spPr>
            <a:xfrm>
              <a:off x="1752600" y="2438400"/>
              <a:ext cx="1905000" cy="6858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600" dirty="0" smtClean="0"/>
                <a:t>ارزش درک شده</a:t>
              </a:r>
              <a:endParaRPr lang="en-US" sz="1600" dirty="0"/>
            </a:p>
          </p:txBody>
        </p:sp>
        <p:sp>
          <p:nvSpPr>
            <p:cNvPr id="15" name="Oval 14"/>
            <p:cNvSpPr/>
            <p:nvPr/>
          </p:nvSpPr>
          <p:spPr>
            <a:xfrm>
              <a:off x="4953000" y="2538834"/>
              <a:ext cx="1752600" cy="6858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600" dirty="0" smtClean="0"/>
                <a:t>رضایت مشتری</a:t>
              </a:r>
              <a:endParaRPr lang="en-US" sz="1600" dirty="0"/>
            </a:p>
          </p:txBody>
        </p:sp>
        <p:sp>
          <p:nvSpPr>
            <p:cNvPr id="16" name="Oval 15"/>
            <p:cNvSpPr/>
            <p:nvPr/>
          </p:nvSpPr>
          <p:spPr>
            <a:xfrm>
              <a:off x="2057400" y="4038600"/>
              <a:ext cx="1981200" cy="7620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600" dirty="0" smtClean="0"/>
                <a:t>انتظارات مشتری</a:t>
              </a:r>
              <a:endParaRPr lang="en-US" sz="1600" dirty="0"/>
            </a:p>
          </p:txBody>
        </p:sp>
        <p:sp>
          <p:nvSpPr>
            <p:cNvPr id="17" name="Oval 16"/>
            <p:cNvSpPr/>
            <p:nvPr/>
          </p:nvSpPr>
          <p:spPr>
            <a:xfrm>
              <a:off x="5715000" y="3910434"/>
              <a:ext cx="1905000" cy="7620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600" dirty="0" smtClean="0"/>
                <a:t>وفاداری مشتری</a:t>
              </a:r>
              <a:endParaRPr lang="en-US" sz="1600" dirty="0"/>
            </a:p>
          </p:txBody>
        </p:sp>
        <p:cxnSp>
          <p:nvCxnSpPr>
            <p:cNvPr id="20" name="Straight Arrow Connector 19"/>
            <p:cNvCxnSpPr/>
            <p:nvPr/>
          </p:nvCxnSpPr>
          <p:spPr>
            <a:xfrm rot="5400000" flipH="1" flipV="1">
              <a:off x="2476500" y="3619500"/>
              <a:ext cx="8382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2895600" y="3276600"/>
              <a:ext cx="2590800" cy="7620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 name="Straight Arrow Connector 25"/>
            <p:cNvCxnSpPr>
              <a:endCxn id="13" idx="0"/>
            </p:cNvCxnSpPr>
            <p:nvPr/>
          </p:nvCxnSpPr>
          <p:spPr>
            <a:xfrm rot="16200000" flipH="1">
              <a:off x="2495550" y="2228850"/>
              <a:ext cx="304800" cy="1143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2590800" y="2133600"/>
              <a:ext cx="2895600"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0" name="Straight Arrow Connector 29"/>
            <p:cNvCxnSpPr>
              <a:stCxn id="15" idx="5"/>
            </p:cNvCxnSpPr>
            <p:nvPr/>
          </p:nvCxnSpPr>
          <p:spPr>
            <a:xfrm rot="16200000" flipH="1">
              <a:off x="6412752" y="3160385"/>
              <a:ext cx="862433" cy="79006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rot="10800000" flipV="1">
              <a:off x="6705600" y="2286000"/>
              <a:ext cx="533400" cy="457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Tree>
  </p:cSld>
  <p:clrMapOvr>
    <a:masterClrMapping/>
  </p:clrMapOvr>
  <p:transition>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305800" cy="685800"/>
          </a:xfrm>
        </p:spPr>
        <p:txBody>
          <a:bodyPr>
            <a:noAutofit/>
          </a:bodyPr>
          <a:lstStyle/>
          <a:p>
            <a:pPr algn="ctr">
              <a:buNone/>
            </a:pPr>
            <a:r>
              <a:rPr lang="fa-IR" sz="3200" b="1" dirty="0" smtClean="0">
                <a:solidFill>
                  <a:srgbClr val="C00000"/>
                </a:solidFill>
                <a:cs typeface="B Nazanin" pitchFamily="2" charset="-78"/>
              </a:rPr>
              <a:t>نیازهای و شکایت های مشتریان (طبق مدل کانو)</a:t>
            </a:r>
            <a:endParaRPr lang="en-US" sz="3200" b="1" dirty="0" smtClean="0">
              <a:solidFill>
                <a:srgbClr val="C00000"/>
              </a:solidFill>
              <a:cs typeface="B Nazanin" pitchFamily="2" charset="-78"/>
            </a:endParaRPr>
          </a:p>
          <a:p>
            <a:pPr algn="r">
              <a:buNone/>
            </a:pPr>
            <a:endParaRPr lang="fa-IR" sz="2400" dirty="0" smtClean="0">
              <a:cs typeface="B Nazanin" pitchFamily="2" charset="-78"/>
            </a:endParaRPr>
          </a:p>
          <a:p>
            <a:pPr algn="r">
              <a:buNone/>
            </a:pPr>
            <a:endParaRPr lang="fa-IR" sz="2400" dirty="0" smtClean="0">
              <a:cs typeface="B Nazanin" pitchFamily="2" charset="-78"/>
            </a:endParaRPr>
          </a:p>
          <a:p>
            <a:pPr algn="r">
              <a:buNone/>
            </a:pPr>
            <a:r>
              <a:rPr lang="fa-IR" sz="2400" b="1" dirty="0" smtClean="0">
                <a:solidFill>
                  <a:schemeClr val="bg1"/>
                </a:solidFill>
                <a:cs typeface="B Nazanin" pitchFamily="2" charset="-78"/>
              </a:rPr>
              <a:t>1-نیازهای بی اهمیت</a:t>
            </a:r>
            <a:endParaRPr lang="en-US" sz="2400" b="1" dirty="0" smtClean="0">
              <a:solidFill>
                <a:schemeClr val="bg1"/>
              </a:solidFill>
              <a:cs typeface="B Nazanin" pitchFamily="2" charset="-78"/>
            </a:endParaRPr>
          </a:p>
          <a:p>
            <a:pPr algn="r">
              <a:buNone/>
            </a:pPr>
            <a:r>
              <a:rPr lang="fa-IR" sz="2400" b="1" dirty="0" smtClean="0">
                <a:solidFill>
                  <a:schemeClr val="bg1"/>
                </a:solidFill>
                <a:cs typeface="B Nazanin" pitchFamily="2" charset="-78"/>
              </a:rPr>
              <a:t>2-نیازهای اساسی یا بدیهی</a:t>
            </a:r>
            <a:endParaRPr lang="en-US" sz="2400" b="1" dirty="0" smtClean="0">
              <a:solidFill>
                <a:schemeClr val="bg1"/>
              </a:solidFill>
              <a:cs typeface="B Nazanin" pitchFamily="2" charset="-78"/>
            </a:endParaRPr>
          </a:p>
          <a:p>
            <a:pPr algn="r">
              <a:buNone/>
            </a:pPr>
            <a:r>
              <a:rPr lang="fa-IR" sz="2400" b="1" dirty="0" smtClean="0">
                <a:solidFill>
                  <a:schemeClr val="bg1"/>
                </a:solidFill>
                <a:cs typeface="B Nazanin" pitchFamily="2" charset="-78"/>
              </a:rPr>
              <a:t>3-نیازهای عملکردی یا اعلام شده</a:t>
            </a:r>
            <a:endParaRPr lang="en-US" sz="2400" b="1" dirty="0" smtClean="0">
              <a:solidFill>
                <a:schemeClr val="bg1"/>
              </a:solidFill>
              <a:cs typeface="B Nazanin" pitchFamily="2" charset="-78"/>
            </a:endParaRPr>
          </a:p>
          <a:p>
            <a:pPr algn="r">
              <a:buNone/>
            </a:pPr>
            <a:r>
              <a:rPr lang="fa-IR" sz="2400" b="1" dirty="0" smtClean="0">
                <a:solidFill>
                  <a:schemeClr val="bg1"/>
                </a:solidFill>
                <a:cs typeface="B Nazanin" pitchFamily="2" charset="-78"/>
              </a:rPr>
              <a:t>4-نیازهای جذاب یا فوق العاده</a:t>
            </a:r>
            <a:endParaRPr lang="en-US" sz="2400" b="1" dirty="0" smtClean="0">
              <a:solidFill>
                <a:schemeClr val="bg1"/>
              </a:solidFill>
              <a:cs typeface="B Nazanin" pitchFamily="2" charset="-78"/>
            </a:endParaRPr>
          </a:p>
          <a:p>
            <a:pPr algn="r">
              <a:buNone/>
            </a:pPr>
            <a:endParaRPr lang="en-US" sz="2400" dirty="0">
              <a:cs typeface="B Nazanin" pitchFamily="2" charset="-78"/>
            </a:endParaRPr>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524000" y="533400"/>
            <a:ext cx="5638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5772150" algn="l"/>
              </a:tabLst>
            </a:pPr>
            <a:r>
              <a:rPr kumimoji="0" lang="fa-IR" sz="32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رابطه بین کیفیت و رضایتمندی</a:t>
            </a:r>
            <a:endParaRPr kumimoji="0" lang="en-US" sz="3200" b="1" i="0" u="none" strike="noStrike" cap="none" normalizeH="0" baseline="0" dirty="0" smtClean="0">
              <a:ln>
                <a:noFill/>
              </a:ln>
              <a:solidFill>
                <a:srgbClr val="C00000"/>
              </a:solidFill>
              <a:effectLst/>
              <a:latin typeface="Arial" pitchFamily="34" charset="0"/>
              <a:cs typeface="Arial" pitchFamily="34" charset="0"/>
            </a:endParaRPr>
          </a:p>
        </p:txBody>
      </p:sp>
      <p:sp>
        <p:nvSpPr>
          <p:cNvPr id="6151" name="Rectangle 7"/>
          <p:cNvSpPr>
            <a:spLocks noChangeArrowheads="1"/>
          </p:cNvSpPr>
          <p:nvPr/>
        </p:nvSpPr>
        <p:spPr bwMode="auto">
          <a:xfrm>
            <a:off x="3124200" y="1524000"/>
            <a:ext cx="24384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772150" algn="l"/>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مشتری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7721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6146" name="Group 2"/>
          <p:cNvGrpSpPr>
            <a:grpSpLocks/>
          </p:cNvGrpSpPr>
          <p:nvPr/>
        </p:nvGrpSpPr>
        <p:grpSpPr bwMode="auto">
          <a:xfrm>
            <a:off x="2286000" y="1981200"/>
            <a:ext cx="3533775" cy="3276600"/>
            <a:chOff x="3360" y="6735"/>
            <a:chExt cx="5565" cy="5160"/>
          </a:xfrm>
        </p:grpSpPr>
        <p:sp>
          <p:nvSpPr>
            <p:cNvPr id="6150" name="AutoShape 6"/>
            <p:cNvSpPr>
              <a:spLocks noChangeShapeType="1"/>
            </p:cNvSpPr>
            <p:nvPr/>
          </p:nvSpPr>
          <p:spPr bwMode="auto">
            <a:xfrm flipV="1">
              <a:off x="5865" y="6735"/>
              <a:ext cx="30" cy="4995"/>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6149" name="AutoShape 5"/>
            <p:cNvSpPr>
              <a:spLocks noChangeShapeType="1"/>
            </p:cNvSpPr>
            <p:nvPr/>
          </p:nvSpPr>
          <p:spPr bwMode="auto">
            <a:xfrm flipV="1">
              <a:off x="3360" y="10125"/>
              <a:ext cx="5565" cy="6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6148" name="AutoShape 4"/>
            <p:cNvSpPr>
              <a:spLocks noChangeShapeType="1"/>
            </p:cNvSpPr>
            <p:nvPr/>
          </p:nvSpPr>
          <p:spPr bwMode="auto">
            <a:xfrm flipV="1">
              <a:off x="4005" y="7725"/>
              <a:ext cx="4515" cy="3135"/>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6147" name="Arc 3"/>
            <p:cNvSpPr>
              <a:spLocks/>
            </p:cNvSpPr>
            <p:nvPr/>
          </p:nvSpPr>
          <p:spPr bwMode="auto">
            <a:xfrm flipH="1">
              <a:off x="5115" y="10860"/>
              <a:ext cx="1560" cy="103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153" name="Rectangle 9"/>
          <p:cNvSpPr>
            <a:spLocks noChangeArrowheads="1"/>
          </p:cNvSpPr>
          <p:nvPr/>
        </p:nvSpPr>
        <p:spPr bwMode="auto">
          <a:xfrm>
            <a:off x="6019800" y="4191000"/>
            <a:ext cx="1295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کیفیت</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6154" name="Rectangle 10"/>
          <p:cNvSpPr>
            <a:spLocks noChangeArrowheads="1"/>
          </p:cNvSpPr>
          <p:nvPr/>
        </p:nvSpPr>
        <p:spPr bwMode="auto">
          <a:xfrm>
            <a:off x="609600" y="3352800"/>
            <a:ext cx="29718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انتظارات هیجان بر انگیز</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6155" name="Rectangle 11"/>
          <p:cNvSpPr>
            <a:spLocks noChangeArrowheads="1"/>
          </p:cNvSpPr>
          <p:nvPr/>
        </p:nvSpPr>
        <p:spPr bwMode="auto">
          <a:xfrm>
            <a:off x="3810000" y="4724400"/>
            <a:ext cx="2667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انتظارات پایه ای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Arial" pitchFamily="34" charset="0"/>
            </a:endParaRPr>
          </a:p>
        </p:txBody>
      </p:sp>
      <p:sp>
        <p:nvSpPr>
          <p:cNvPr id="6156" name="Rectangle 12"/>
          <p:cNvSpPr>
            <a:spLocks noChangeArrowheads="1"/>
          </p:cNvSpPr>
          <p:nvPr/>
        </p:nvSpPr>
        <p:spPr bwMode="auto">
          <a:xfrm>
            <a:off x="0" y="0"/>
            <a:ext cx="184731"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
            </a:r>
            <a:br>
              <a:rPr kumimoji="0" lang="en-US" sz="1600" b="0" i="0" u="none" strike="noStrike" cap="none" normalizeH="0" baseline="0" dirty="0" smtClean="0">
                <a:ln>
                  <a:noFill/>
                </a:ln>
                <a:solidFill>
                  <a:schemeClr val="tx1"/>
                </a:solidFill>
                <a:effectLst/>
                <a:latin typeface="Calibri" pitchFamily="34" charset="0"/>
                <a:ea typeface="Calibri" pitchFamily="34" charset="0"/>
                <a:cs typeface="B Nazanin" pitchFamily="2" charset="-78"/>
              </a:rPr>
            </a:b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4"/>
          <p:cNvSpPr/>
          <p:nvPr/>
        </p:nvSpPr>
        <p:spPr>
          <a:xfrm>
            <a:off x="1828800" y="5181600"/>
            <a:ext cx="2108269" cy="461665"/>
          </a:xfrm>
          <a:prstGeom prst="rect">
            <a:avLst/>
          </a:prstGeom>
        </p:spPr>
        <p:txBody>
          <a:bodyPr wrap="none">
            <a:spAutoFit/>
          </a:bodyPr>
          <a:lstStyle/>
          <a:p>
            <a:pPr lvl="0" eaLnBrk="0" fontAlgn="base" hangingPunct="0">
              <a:spcBef>
                <a:spcPct val="0"/>
              </a:spcBef>
              <a:spcAft>
                <a:spcPct val="0"/>
              </a:spcAft>
            </a:pPr>
            <a:r>
              <a:rPr lang="fa-IR" sz="2400" b="1" dirty="0" smtClean="0">
                <a:solidFill>
                  <a:schemeClr val="bg1"/>
                </a:solidFill>
                <a:latin typeface="Calibri" pitchFamily="34" charset="0"/>
                <a:ea typeface="Calibri" pitchFamily="34" charset="0"/>
                <a:cs typeface="B Nazanin" pitchFamily="2" charset="-78"/>
              </a:rPr>
              <a:t>انتظارات بیان شده</a:t>
            </a:r>
            <a:endParaRPr lang="en-US" sz="2400" b="1" dirty="0" smtClean="0">
              <a:solidFill>
                <a:schemeClr val="bg1"/>
              </a:solidFill>
              <a:latin typeface="Arial" pitchFamily="34" charset="0"/>
              <a:cs typeface="Arial" pitchFamily="34" charset="0"/>
            </a:endParaRPr>
          </a:p>
        </p:txBody>
      </p:sp>
      <p:sp>
        <p:nvSpPr>
          <p:cNvPr id="16" name="Right Arrow 15"/>
          <p:cNvSpPr/>
          <p:nvPr/>
        </p:nvSpPr>
        <p:spPr>
          <a:xfrm>
            <a:off x="4343400" y="4572000"/>
            <a:ext cx="228600" cy="762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Content Placeholder 17"/>
          <p:cNvSpPr>
            <a:spLocks noGrp="1"/>
          </p:cNvSpPr>
          <p:nvPr>
            <p:ph idx="1"/>
          </p:nvPr>
        </p:nvSpPr>
        <p:spPr/>
        <p:txBody>
          <a:bodyPr/>
          <a:lstStyle/>
          <a:p>
            <a:endParaRPr lang="en-US" dirty="0"/>
          </a:p>
        </p:txBody>
      </p:sp>
    </p:spTree>
  </p:cSld>
  <p:clrMapOvr>
    <a:masterClrMapping/>
  </p:clrMapOvr>
  <p:transition>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85800" y="1905000"/>
          <a:ext cx="7543800" cy="1524000"/>
        </p:xfrm>
        <a:graphic>
          <a:graphicData uri="http://schemas.openxmlformats.org/drawingml/2006/table">
            <a:tbl>
              <a:tblPr firstRow="1" bandRow="1">
                <a:tableStyleId>{073A0DAA-6AF3-43AB-8588-CEC1D06C72B9}</a:tableStyleId>
              </a:tblPr>
              <a:tblGrid>
                <a:gridCol w="2376182"/>
                <a:gridCol w="2583809"/>
                <a:gridCol w="2583809"/>
              </a:tblGrid>
              <a:tr h="508000">
                <a:tc>
                  <a:txBody>
                    <a:bodyPr/>
                    <a:lstStyle/>
                    <a:p>
                      <a:pPr algn="ctr"/>
                      <a:endParaRPr lang="en-US" dirty="0">
                        <a:cs typeface="B Titr" pitchFamily="2" charset="-78"/>
                      </a:endParaRPr>
                    </a:p>
                  </a:txBody>
                  <a:tcPr/>
                </a:tc>
                <a:tc>
                  <a:txBody>
                    <a:bodyPr/>
                    <a:lstStyle/>
                    <a:p>
                      <a:pPr algn="ctr"/>
                      <a:r>
                        <a:rPr lang="fa-IR" dirty="0" smtClean="0">
                          <a:cs typeface="B Titr" pitchFamily="2" charset="-78"/>
                        </a:rPr>
                        <a:t>منتظره</a:t>
                      </a:r>
                      <a:endParaRPr lang="en-US" dirty="0">
                        <a:cs typeface="B Titr" pitchFamily="2" charset="-78"/>
                      </a:endParaRPr>
                    </a:p>
                  </a:txBody>
                  <a:tcPr/>
                </a:tc>
                <a:tc>
                  <a:txBody>
                    <a:bodyPr/>
                    <a:lstStyle/>
                    <a:p>
                      <a:pPr algn="ctr"/>
                      <a:r>
                        <a:rPr lang="fa-IR" dirty="0" smtClean="0">
                          <a:cs typeface="B Titr" pitchFamily="2" charset="-78"/>
                        </a:rPr>
                        <a:t>غیر منتظره</a:t>
                      </a:r>
                      <a:endParaRPr lang="en-US" dirty="0">
                        <a:cs typeface="B Titr" pitchFamily="2" charset="-78"/>
                      </a:endParaRPr>
                    </a:p>
                  </a:txBody>
                  <a:tcPr/>
                </a:tc>
              </a:tr>
              <a:tr h="508000">
                <a:tc>
                  <a:txBody>
                    <a:bodyPr/>
                    <a:lstStyle/>
                    <a:p>
                      <a:pPr algn="ctr"/>
                      <a:r>
                        <a:rPr lang="fa-IR" dirty="0" smtClean="0">
                          <a:cs typeface="B Titr" pitchFamily="2" charset="-78"/>
                        </a:rPr>
                        <a:t>بیان شده</a:t>
                      </a:r>
                      <a:endParaRPr lang="en-US" dirty="0">
                        <a:cs typeface="B Titr" pitchFamily="2" charset="-78"/>
                      </a:endParaRPr>
                    </a:p>
                  </a:txBody>
                  <a:tcPr/>
                </a:tc>
                <a:tc>
                  <a:txBody>
                    <a:bodyPr/>
                    <a:lstStyle/>
                    <a:p>
                      <a:pPr algn="ctr"/>
                      <a:r>
                        <a:rPr lang="fa-IR" dirty="0" smtClean="0">
                          <a:cs typeface="B Titr" pitchFamily="2" charset="-78"/>
                        </a:rPr>
                        <a:t>منطقه رضایت</a:t>
                      </a:r>
                      <a:endParaRPr lang="en-US" dirty="0">
                        <a:cs typeface="B Titr" pitchFamily="2" charset="-78"/>
                      </a:endParaRPr>
                    </a:p>
                  </a:txBody>
                  <a:tcPr/>
                </a:tc>
                <a:tc>
                  <a:txBody>
                    <a:bodyPr/>
                    <a:lstStyle/>
                    <a:p>
                      <a:pPr algn="ctr"/>
                      <a:r>
                        <a:rPr lang="fa-IR" dirty="0" smtClean="0">
                          <a:cs typeface="B Titr" pitchFamily="2" charset="-78"/>
                        </a:rPr>
                        <a:t>منطقه شعف</a:t>
                      </a:r>
                      <a:endParaRPr lang="en-US" dirty="0">
                        <a:cs typeface="B Titr" pitchFamily="2" charset="-78"/>
                      </a:endParaRPr>
                    </a:p>
                  </a:txBody>
                  <a:tcPr/>
                </a:tc>
              </a:tr>
              <a:tr h="508000">
                <a:tc>
                  <a:txBody>
                    <a:bodyPr/>
                    <a:lstStyle/>
                    <a:p>
                      <a:pPr algn="ctr"/>
                      <a:r>
                        <a:rPr lang="fa-IR" dirty="0" smtClean="0">
                          <a:cs typeface="B Titr" pitchFamily="2" charset="-78"/>
                        </a:rPr>
                        <a:t>بیان نشده</a:t>
                      </a:r>
                      <a:endParaRPr lang="en-US" dirty="0">
                        <a:cs typeface="B Titr" pitchFamily="2" charset="-78"/>
                      </a:endParaRPr>
                    </a:p>
                  </a:txBody>
                  <a:tcPr/>
                </a:tc>
                <a:tc>
                  <a:txBody>
                    <a:bodyPr/>
                    <a:lstStyle/>
                    <a:p>
                      <a:pPr algn="ctr"/>
                      <a:r>
                        <a:rPr lang="fa-IR" dirty="0" smtClean="0">
                          <a:cs typeface="B Titr" pitchFamily="2" charset="-78"/>
                        </a:rPr>
                        <a:t>منطقه بی تفاوتی</a:t>
                      </a:r>
                      <a:endParaRPr lang="en-US" dirty="0">
                        <a:cs typeface="B Titr" pitchFamily="2" charset="-78"/>
                      </a:endParaRPr>
                    </a:p>
                  </a:txBody>
                  <a:tcPr/>
                </a:tc>
                <a:tc>
                  <a:txBody>
                    <a:bodyPr/>
                    <a:lstStyle/>
                    <a:p>
                      <a:pPr algn="ctr"/>
                      <a:r>
                        <a:rPr lang="fa-IR" dirty="0" smtClean="0">
                          <a:cs typeface="B Titr" pitchFamily="2" charset="-78"/>
                        </a:rPr>
                        <a:t>منطقه وفاداری</a:t>
                      </a:r>
                      <a:endParaRPr lang="en-US" dirty="0">
                        <a:cs typeface="B Titr" pitchFamily="2" charset="-78"/>
                      </a:endParaRPr>
                    </a:p>
                  </a:txBody>
                  <a:tcPr/>
                </a:tc>
              </a:tr>
            </a:tbl>
          </a:graphicData>
        </a:graphic>
      </p:graphicFrame>
      <p:sp>
        <p:nvSpPr>
          <p:cNvPr id="44034" name="Rectangle 2"/>
          <p:cNvSpPr>
            <a:spLocks noChangeArrowheads="1"/>
          </p:cNvSpPr>
          <p:nvPr/>
        </p:nvSpPr>
        <p:spPr bwMode="auto">
          <a:xfrm>
            <a:off x="2133600" y="609600"/>
            <a:ext cx="4495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chemeClr val="bg1"/>
                </a:solidFill>
                <a:effectLst/>
                <a:latin typeface="Calibri" pitchFamily="34" charset="0"/>
                <a:ea typeface="Calibri" pitchFamily="34" charset="0"/>
                <a:cs typeface="B Titr" pitchFamily="2" charset="-78"/>
              </a:rPr>
              <a:t>ماتریس وفاداری مشتری</a:t>
            </a:r>
            <a:endParaRPr kumimoji="0" lang="en-US" sz="3200" b="1" i="0" u="none" strike="noStrike" cap="none" normalizeH="0" baseline="0" dirty="0" smtClean="0">
              <a:ln>
                <a:noFill/>
              </a:ln>
              <a:solidFill>
                <a:schemeClr val="bg1"/>
              </a:solidFill>
              <a:effectLst/>
              <a:latin typeface="Arial" pitchFamily="34" charset="0"/>
              <a:cs typeface="B Titr" pitchFamily="2" charset="-78"/>
            </a:endParaRPr>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3124200" y="1600200"/>
            <a:ext cx="54102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1-مشکلات در ساختار سازمانی</a:t>
            </a:r>
            <a:r>
              <a:rPr kumimoji="0" lang="en-US"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endParaRPr kumimoji="0" lang="en-US" sz="20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فقدان محرک های مشتری گرایی</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فقدان آموزش کافی</a:t>
            </a:r>
            <a:r>
              <a:rPr kumimoji="0" lang="en-US"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ضعیف بودن مکانیزم های هماهنگی داخلی</a:t>
            </a:r>
            <a:r>
              <a:rPr kumimoji="0" lang="en-US"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2-مشکلات در فرهنگ سازمانی</a:t>
            </a:r>
            <a:r>
              <a:rPr kumimoji="0" lang="en-US"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endParaRPr kumimoji="0" lang="en-US" sz="20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جهت گیری قانونی</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توجه ناکافی به نگرش نتیجه گرا</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3-مشکلات در تعریف محصولات عمومی</a:t>
            </a:r>
            <a:endParaRPr kumimoji="0" lang="en-US" sz="20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خدمات غیر فیزیکی و نا متجانس</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فضای نا مناسب برای اندازه گیری عملکرد</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4-مشکلات در ارتباط با مشتریان</a:t>
            </a:r>
            <a:r>
              <a:rPr kumimoji="0" lang="en-US" sz="20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endParaRPr kumimoji="0" lang="en-US" sz="20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انحصار خدمات</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وجود گروه های مختلف مشتریان</a:t>
            </a:r>
            <a:endParaRPr kumimoji="0" lang="en-US"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نا ممکن بودن انتخاب گروه ها</a:t>
            </a:r>
            <a:r>
              <a:rPr kumimoji="0" lang="en-US" sz="2000" b="1" i="0" u="none" strike="noStrike" cap="none" normalizeH="0" baseline="0" dirty="0" smtClean="0">
                <a:ln>
                  <a:noFill/>
                </a:ln>
                <a:solidFill>
                  <a:schemeClr val="bg1"/>
                </a:solidFill>
                <a:effectLst/>
                <a:latin typeface="Arial" pitchFamily="34" charset="0"/>
                <a:cs typeface="Arial" pitchFamily="34" charset="0"/>
              </a:rPr>
              <a:t> </a:t>
            </a:r>
          </a:p>
        </p:txBody>
      </p:sp>
      <p:sp>
        <p:nvSpPr>
          <p:cNvPr id="5" name="Title 1"/>
          <p:cNvSpPr>
            <a:spLocks noGrp="1"/>
          </p:cNvSpPr>
          <p:nvPr>
            <p:ph idx="1"/>
          </p:nvPr>
        </p:nvSpPr>
        <p:spPr>
          <a:xfrm>
            <a:off x="457200" y="304800"/>
            <a:ext cx="8305800" cy="1219200"/>
          </a:xfrm>
        </p:spPr>
        <p:style>
          <a:lnRef idx="1">
            <a:schemeClr val="accent2"/>
          </a:lnRef>
          <a:fillRef idx="2">
            <a:schemeClr val="accent2"/>
          </a:fillRef>
          <a:effectRef idx="1">
            <a:schemeClr val="accent2"/>
          </a:effectRef>
          <a:fontRef idx="minor">
            <a:schemeClr val="dk1"/>
          </a:fontRef>
        </p:style>
        <p:txBody>
          <a:bodyPr>
            <a:noAutofit/>
          </a:bodyPr>
          <a:lstStyle/>
          <a:p>
            <a:pPr algn="ctr" rtl="1">
              <a:buNone/>
            </a:pPr>
            <a:r>
              <a:rPr lang="fa-IR" sz="2400" dirty="0" smtClean="0">
                <a:cs typeface="B Titr" pitchFamily="2" charset="-78"/>
              </a:rPr>
              <a:t/>
            </a:r>
            <a:br>
              <a:rPr lang="fa-IR" sz="2400" dirty="0" smtClean="0">
                <a:cs typeface="B Titr" pitchFamily="2" charset="-78"/>
              </a:rPr>
            </a:br>
            <a:r>
              <a:rPr lang="fa-IR" sz="2400" dirty="0" smtClean="0">
                <a:cs typeface="B Titr" pitchFamily="2" charset="-78"/>
              </a:rPr>
              <a:t>دشواری های موجود بر سر راه اجرای طرح تکریم ارباب رجوع</a:t>
            </a:r>
            <a:br>
              <a:rPr lang="fa-IR" sz="2400" dirty="0" smtClean="0">
                <a:cs typeface="B Titr" pitchFamily="2" charset="-78"/>
              </a:rPr>
            </a:br>
            <a:r>
              <a:rPr lang="fa-IR" sz="2400" dirty="0" smtClean="0">
                <a:cs typeface="B Titr" pitchFamily="2" charset="-78"/>
              </a:rPr>
              <a:t/>
            </a:r>
            <a:br>
              <a:rPr lang="fa-IR" sz="2400" dirty="0" smtClean="0">
                <a:cs typeface="B Titr" pitchFamily="2" charset="-78"/>
              </a:rPr>
            </a:br>
            <a:r>
              <a:rPr lang="fa-IR" sz="2400" dirty="0" smtClean="0">
                <a:cs typeface="B Titr" pitchFamily="2" charset="-78"/>
              </a:rPr>
              <a:t/>
            </a:r>
            <a:br>
              <a:rPr lang="fa-IR" sz="2400" dirty="0" smtClean="0">
                <a:cs typeface="B Titr" pitchFamily="2" charset="-78"/>
              </a:rPr>
            </a:br>
            <a:r>
              <a:rPr lang="fa-IR" sz="2400" dirty="0" smtClean="0">
                <a:cs typeface="B Titr" pitchFamily="2" charset="-78"/>
              </a:rPr>
              <a:t/>
            </a:r>
            <a:br>
              <a:rPr lang="fa-IR" sz="2400" dirty="0" smtClean="0">
                <a:cs typeface="B Titr" pitchFamily="2" charset="-78"/>
              </a:rPr>
            </a:br>
            <a:endParaRPr lang="en-US" sz="2400" dirty="0" smtClean="0">
              <a:solidFill>
                <a:schemeClr val="tx1"/>
              </a:solidFill>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981200"/>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ctr"/>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dirty="0" smtClean="0">
                <a:cs typeface="B Titr" pitchFamily="2" charset="-78"/>
              </a:rPr>
              <a:t/>
            </a:r>
            <a:br>
              <a:rPr dirty="0" smtClean="0">
                <a:cs typeface="B Titr" pitchFamily="2" charset="-78"/>
              </a:rPr>
            </a:br>
            <a:r>
              <a:rPr lang="fa-IR" dirty="0" smtClean="0">
                <a:cs typeface="B Titr" pitchFamily="2" charset="-78"/>
              </a:rPr>
              <a:t>فصل اول</a:t>
            </a:r>
            <a:r>
              <a:rPr dirty="0" smtClean="0">
                <a:cs typeface="B Titr" pitchFamily="2" charset="-78"/>
              </a:rPr>
              <a:t/>
            </a:r>
            <a:br>
              <a:rPr dirty="0" smtClean="0">
                <a:cs typeface="B Titr" pitchFamily="2" charset="-78"/>
              </a:rPr>
            </a:br>
            <a:r>
              <a:rPr lang="fa-IR" dirty="0" smtClean="0">
                <a:cs typeface="B Titr" pitchFamily="2" charset="-78"/>
              </a:rPr>
              <a:t>مدیریت اخلاقی در خدمات عمومی</a:t>
            </a:r>
            <a:r>
              <a:rPr dirty="0" smtClean="0">
                <a:cs typeface="B Titr" pitchFamily="2" charset="-78"/>
              </a:rPr>
              <a:t/>
            </a:r>
            <a:br>
              <a:rPr dirty="0" smtClean="0">
                <a:cs typeface="B Titr" pitchFamily="2" charset="-78"/>
              </a:rPr>
            </a:br>
            <a:endParaRPr dirty="0">
              <a:cs typeface="B Titr" pitchFamily="2" charset="-78"/>
            </a:endParaRPr>
          </a:p>
        </p:txBody>
      </p:sp>
      <p:sp>
        <p:nvSpPr>
          <p:cNvPr id="4" name="Content Placeholder 3"/>
          <p:cNvSpPr>
            <a:spLocks noGrp="1"/>
          </p:cNvSpPr>
          <p:nvPr>
            <p:ph idx="1"/>
          </p:nvPr>
        </p:nvSpPr>
        <p:spPr/>
        <p:txBody>
          <a:bodyPr/>
          <a:lstStyle/>
          <a:p>
            <a:endParaRPr lang="en-US" dirty="0"/>
          </a:p>
        </p:txBody>
      </p:sp>
      <p:sp>
        <p:nvSpPr>
          <p:cNvPr id="26625" name="Rectangle 1"/>
          <p:cNvSpPr>
            <a:spLocks noChangeArrowheads="1"/>
          </p:cNvSpPr>
          <p:nvPr/>
        </p:nvSpPr>
        <p:spPr bwMode="auto">
          <a:xfrm rot="10800000" flipV="1">
            <a:off x="381000" y="2150541"/>
            <a:ext cx="8357898"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اهمیت استاندارد ها و خط مشی های اخلاقی</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وتیل و دیویس</a:t>
            </a:r>
            <a:r>
              <a:rPr kumimoji="0" lang="en-US"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افزایش رضایت کارکنان</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ویکزونانتل</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ارتباط بهبود رضایت شغلی با مجموعه مقررات اخلاقی</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ویزووارن ودشیاند</a:t>
            </a:r>
            <a:r>
              <a:rPr kumimoji="0" lang="en-US"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a:t>
            </a: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رضایت شغلی کمتر با رفتار غیر اخلاقی مدیران ارشد مرتبط است</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هانت</a:t>
            </a:r>
            <a:r>
              <a:rPr kumimoji="0" lang="en-US"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بین وجود ارزش های اخلاقی سازمانی و احساس پایبندی سازمانی کارکنان رابطه ای مهم وجود دارد</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idx="1"/>
          </p:nvPr>
        </p:nvSpPr>
        <p:spPr bwMode="auto">
          <a:xfrm>
            <a:off x="381000" y="381000"/>
            <a:ext cx="8229601"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800" b="0" i="0" u="none" strike="noStrike" cap="none" normalizeH="0" baseline="0" dirty="0" smtClean="0">
                <a:ln>
                  <a:noFill/>
                </a:ln>
                <a:solidFill>
                  <a:schemeClr val="bg1"/>
                </a:solidFill>
                <a:effectLst/>
                <a:latin typeface="Calibri" pitchFamily="34" charset="0"/>
                <a:ea typeface="Calibri" pitchFamily="34" charset="0"/>
                <a:cs typeface="B Titr" pitchFamily="2" charset="-78"/>
              </a:rPr>
              <a:t>ویژگی های مدینه فاضله از دید ایت الله جوادی آملی و بر اساس آیه های قرآن</a:t>
            </a:r>
            <a:endParaRPr kumimoji="0" lang="en-US" sz="2800" b="0" i="0" u="none" strike="noStrike" cap="none" normalizeH="0" baseline="0" dirty="0" smtClean="0">
              <a:ln>
                <a:noFill/>
              </a:ln>
              <a:solidFill>
                <a:schemeClr val="bg1"/>
              </a:solidFill>
              <a:effectLst/>
              <a:latin typeface="Calibri" pitchFamily="34" charset="0"/>
              <a:ea typeface="Calibri" pitchFamily="34" charset="0"/>
              <a:cs typeface="B Titr"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bg1"/>
              </a:solidFill>
              <a:effectLst/>
              <a:latin typeface="Arial" pitchFamily="34" charset="0"/>
              <a:cs typeface="B Titr"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الف) رشد فرهنگی</a:t>
            </a:r>
            <a:r>
              <a:rPr kumimoji="0" lang="en-US" sz="2800" b="0"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r>
              <a:rPr kumimoji="0" lang="en-US" sz="2800" b="0" i="0" u="none" strike="noStrike" cap="none" normalizeH="0" baseline="0" dirty="0" smtClean="0">
                <a:ln>
                  <a:noFill/>
                </a:ln>
                <a:solidFill>
                  <a:srgbClr val="C00000"/>
                </a:solidFill>
                <a:effectLst/>
                <a:latin typeface="Adobe Arabic" pitchFamily="18" charset="-78"/>
                <a:ea typeface="Calibri" pitchFamily="34" charset="0"/>
                <a:cs typeface="B Nazanin" pitchFamily="2" charset="-78"/>
              </a:rPr>
              <a:t>,</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که زمامدار حکومت اسلامی عهده دار تامین علم و دانش شهروندان قلمرو وحکومت خواهد بود</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endParaRPr kumimoji="0" lang="en-US" sz="28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ب) رشد اقتصادی</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که رهبران اسلامی تبیین خطوط کلی (مسایل) مالی در نظام اسلامی را به عهده</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دارند و قوانین الاهی گذشته از انکه مردم را به کاشت</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Adobe Arabic" pitchFamily="18" charset="-78"/>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داشت و برداشت در همه شئون اقتصادی دعوت میکند</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حلال بودن آن را در همه مراحل تحصیل مال</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نگهداری مال</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توضیع مال</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و صرف و هزینه آن رکن لازم هر اقتصاد سالم میدارد</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endParaRPr kumimoji="0" lang="en-US" sz="28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ج) فرایند صحیح صنعتی</a:t>
            </a:r>
            <a:r>
              <a:rPr kumimoji="0" lang="en-US"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که پیشوایان نظام اسلامی عهده دار ترغیب به فراگیری کامل آن و تعلیم کیفیت بهره برداری از آن هستند</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د) رشد حقوقی داخلی و بین المللی</a:t>
            </a:r>
            <a:r>
              <a:rPr kumimoji="0" lang="en-US"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 </a:t>
            </a:r>
            <a:r>
              <a:rPr kumimoji="0" lang="en-US" sz="2800" b="0" i="0" u="none" strike="noStrike" cap="none" normalizeH="0" baseline="0" dirty="0" smtClean="0">
                <a:ln>
                  <a:noFill/>
                </a:ln>
                <a:solidFill>
                  <a:srgbClr val="C00000"/>
                </a:solidFill>
                <a:effectLst/>
                <a:latin typeface="Arial" pitchFamily="34" charset="0"/>
                <a:ea typeface="Calibri" pitchFamily="34" charset="0"/>
                <a:cs typeface="B Nazanin" pitchFamily="2" charset="-78"/>
              </a:rPr>
              <a:t>̨</a:t>
            </a:r>
            <a:r>
              <a:rPr kumimoji="0" lang="fa-IR" sz="2800" b="0" i="0" u="none" strike="noStrike" cap="none" normalizeH="0" baseline="0" dirty="0" smtClean="0">
                <a:ln>
                  <a:noFill/>
                </a:ln>
                <a:solidFill>
                  <a:srgbClr val="C00000"/>
                </a:solidFill>
                <a:effectLst/>
                <a:latin typeface="Cambria Math" pitchFamily="18" charset="0"/>
                <a:ea typeface="Calibri" pitchFamily="34" charset="0"/>
                <a:cs typeface="B Nazanin" pitchFamily="2" charset="-78"/>
              </a:rPr>
              <a:t> </a:t>
            </a:r>
            <a:r>
              <a:rPr kumimoji="0" lang="fa-IR"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که قوانین اسلامی ومسئولان نظام دینی عهده دار تبیین و اجرای آن</a:t>
            </a:r>
            <a:r>
              <a:rPr kumimoji="0" lang="en-US" sz="2800" b="0" i="0" u="none" strike="noStrike" cap="none" normalizeH="0" baseline="0" dirty="0" smtClean="0">
                <a:ln>
                  <a:noFill/>
                </a:ln>
                <a:solidFill>
                  <a:schemeClr val="bg1"/>
                </a:solidFill>
                <a:effectLst/>
                <a:latin typeface="Cambria Math" pitchFamily="18" charset="0"/>
                <a:ea typeface="Calibri" pitchFamily="34" charset="0"/>
                <a:cs typeface="B Nazanin" pitchFamily="2" charset="-78"/>
              </a:rPr>
              <a:t> </a:t>
            </a:r>
            <a:endParaRPr kumimoji="0" lang="en-US" sz="2800" b="0" i="0" u="none" strike="noStrike" cap="none" normalizeH="0" baseline="0" dirty="0" smtClean="0">
              <a:ln>
                <a:noFill/>
              </a:ln>
              <a:solidFill>
                <a:schemeClr val="bg1"/>
              </a:solidFill>
              <a:effectLst/>
              <a:latin typeface="Arial" pitchFamily="34" charset="0"/>
              <a:cs typeface="B Nazanin" pitchFamily="2" charset="-78"/>
            </a:endParaRPr>
          </a:p>
        </p:txBody>
      </p:sp>
    </p:spTree>
  </p:cSld>
  <p:clrMapOvr>
    <a:masterClrMapping/>
  </p:clrMapOvr>
  <p:transition>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629400"/>
          </a:xfrm>
        </p:spPr>
        <p:style>
          <a:lnRef idx="0">
            <a:schemeClr val="accent4"/>
          </a:lnRef>
          <a:fillRef idx="3">
            <a:schemeClr val="accent4"/>
          </a:fillRef>
          <a:effectRef idx="3">
            <a:schemeClr val="accent4"/>
          </a:effectRef>
          <a:fontRef idx="minor">
            <a:schemeClr val="lt1"/>
          </a:fontRef>
        </p:style>
        <p:txBody>
          <a:bodyPr>
            <a:noAutofit/>
          </a:bodyPr>
          <a:lstStyle/>
          <a:p>
            <a:pPr algn="ctr" rtl="1">
              <a:buNone/>
            </a:pPr>
            <a:r>
              <a:rPr lang="fa-IR" sz="3200" dirty="0" smtClean="0">
                <a:solidFill>
                  <a:schemeClr val="bg1"/>
                </a:solidFill>
                <a:cs typeface="B Titr" pitchFamily="2" charset="-78"/>
              </a:rPr>
              <a:t>ویژگی های عمومی مدیریت از دیدگاه اسلام</a:t>
            </a:r>
          </a:p>
          <a:p>
            <a:pPr algn="just" rtl="1">
              <a:buNone/>
            </a:pPr>
            <a:r>
              <a:rPr lang="fa-IR" sz="2000" dirty="0" smtClean="0">
                <a:solidFill>
                  <a:schemeClr val="bg1"/>
                </a:solidFill>
                <a:cs typeface="B Nazanin" pitchFamily="2" charset="-78"/>
              </a:rPr>
              <a:t>در ویژگی های فوق̨  اضافه بر اینکه تخصص ̨  داشتن دیدگاه استراتژیک ̨ توجه به مدیریت </a:t>
            </a:r>
            <a:endParaRPr lang="en-US" sz="2000" dirty="0" smtClean="0">
              <a:solidFill>
                <a:schemeClr val="bg1"/>
              </a:solidFill>
              <a:cs typeface="B Nazanin" pitchFamily="2" charset="-78"/>
            </a:endParaRPr>
          </a:p>
          <a:p>
            <a:pPr algn="just" rtl="1">
              <a:buNone/>
            </a:pPr>
            <a:r>
              <a:rPr lang="fa-IR" sz="2000" dirty="0" smtClean="0">
                <a:solidFill>
                  <a:schemeClr val="bg1"/>
                </a:solidFill>
                <a:cs typeface="B Nazanin" pitchFamily="2" charset="-78"/>
              </a:rPr>
              <a:t>زمان ̨ و استفاده از روشهای  مدیریتی مبتنی بر مشارکت تاکید شده است ̨ بر ویژگی های </a:t>
            </a:r>
            <a:endParaRPr lang="en-US" sz="2000" dirty="0" smtClean="0">
              <a:solidFill>
                <a:schemeClr val="bg1"/>
              </a:solidFill>
              <a:cs typeface="B Nazanin" pitchFamily="2" charset="-78"/>
            </a:endParaRPr>
          </a:p>
          <a:p>
            <a:pPr algn="just" rtl="1">
              <a:buNone/>
            </a:pPr>
            <a:r>
              <a:rPr lang="fa-IR" sz="2000" dirty="0" smtClean="0">
                <a:solidFill>
                  <a:schemeClr val="bg1"/>
                </a:solidFill>
                <a:cs typeface="B Nazanin" pitchFamily="2" charset="-78"/>
              </a:rPr>
              <a:t>اخلاقی مدیران نیز تاکید خاصی شده است .</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ایمان به ارزش کار  </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امانت و تعهد</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دانایی وتوانایی</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دادگری در میان زیر دستان </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احترام به افکار دیگران</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قاطعیت و برندگی تصمیم</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تواضع و فروتنی یا مردمی بودن</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حسن سابقه </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داشتن آمیزه ای از نرمی و درشتی</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بزرگ منشی و بزرگواری در برابر مخالفان </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انتقاد پذیری</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آشنایی به زمان</a:t>
            </a:r>
            <a:endParaRPr lang="en-US" sz="2000" dirty="0" smtClean="0">
              <a:solidFill>
                <a:schemeClr val="bg1"/>
              </a:solidFill>
              <a:cs typeface="B Nazanin" pitchFamily="2" charset="-78"/>
            </a:endParaRPr>
          </a:p>
          <a:p>
            <a:pPr algn="just" rtl="1"/>
            <a:r>
              <a:rPr lang="fa-IR" sz="2000" dirty="0" smtClean="0">
                <a:solidFill>
                  <a:schemeClr val="bg1"/>
                </a:solidFill>
                <a:cs typeface="B Nazanin" pitchFamily="2" charset="-78"/>
              </a:rPr>
              <a:t> دور اندیشی</a:t>
            </a:r>
            <a:endParaRPr lang="en-US" sz="2000" dirty="0" smtClean="0">
              <a:solidFill>
                <a:schemeClr val="bg1"/>
              </a:solidFill>
              <a:cs typeface="B Nazanin" pitchFamily="2" charset="-78"/>
            </a:endParaRPr>
          </a:p>
          <a:p>
            <a:pPr algn="r" rtl="1"/>
            <a:r>
              <a:rPr lang="fa-IR" sz="1800" dirty="0" smtClean="0">
                <a:solidFill>
                  <a:schemeClr val="bg1"/>
                </a:solidFill>
                <a:cs typeface="B Nazanin" pitchFamily="2" charset="-78"/>
              </a:rPr>
              <a:t> </a:t>
            </a:r>
          </a:p>
        </p:txBody>
      </p:sp>
    </p:spTree>
  </p:cSld>
  <p:clrMapOvr>
    <a:masterClrMapping/>
  </p:clrMapOvr>
  <p:transition>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049963"/>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algn="l" rtl="1">
              <a:buNone/>
            </a:pPr>
            <a:endParaRPr lang="fa-IR" dirty="0" smtClean="0">
              <a:cs typeface="B Nazanin" pitchFamily="2" charset="-78"/>
            </a:endParaRPr>
          </a:p>
          <a:p>
            <a:pPr algn="r" rtl="1">
              <a:buNone/>
            </a:pPr>
            <a:r>
              <a:rPr lang="fa-IR" sz="3100" b="1" dirty="0" smtClean="0">
                <a:solidFill>
                  <a:srgbClr val="C00000"/>
                </a:solidFill>
                <a:cs typeface="B Nazanin" pitchFamily="2" charset="-78"/>
              </a:rPr>
              <a:t>رعایت اصول ده گانه (اخلاق حرفه ای در جوامع غربی)</a:t>
            </a:r>
            <a:endParaRPr lang="en-US" sz="3100" b="1" dirty="0" smtClean="0">
              <a:solidFill>
                <a:srgbClr val="C00000"/>
              </a:solidFill>
              <a:cs typeface="B Nazanin" pitchFamily="2" charset="-78"/>
            </a:endParaRPr>
          </a:p>
          <a:p>
            <a:pPr algn="r" rtl="1">
              <a:buNone/>
            </a:pPr>
            <a:r>
              <a:rPr lang="fa-IR" dirty="0" smtClean="0">
                <a:cs typeface="B Nazanin" pitchFamily="2" charset="-78"/>
              </a:rPr>
              <a:t>1- همیشه مقام عالی انسانی را مد نظر داشته باشند  .</a:t>
            </a:r>
            <a:endParaRPr lang="en-US" dirty="0" smtClean="0">
              <a:cs typeface="B Nazanin" pitchFamily="2" charset="-78"/>
            </a:endParaRPr>
          </a:p>
          <a:p>
            <a:pPr algn="r" rtl="1">
              <a:buNone/>
            </a:pPr>
            <a:r>
              <a:rPr lang="fa-IR" dirty="0" smtClean="0">
                <a:cs typeface="B Nazanin" pitchFamily="2" charset="-78"/>
              </a:rPr>
              <a:t>2- در مورد منافع عمومی بر اساس وجدان و بی نظری اقدام کنند .</a:t>
            </a:r>
            <a:endParaRPr lang="en-US" dirty="0" smtClean="0">
              <a:cs typeface="B Nazanin" pitchFamily="2" charset="-78"/>
            </a:endParaRPr>
          </a:p>
          <a:p>
            <a:pPr algn="r" rtl="1">
              <a:buNone/>
            </a:pPr>
            <a:r>
              <a:rPr lang="fa-IR" dirty="0" smtClean="0">
                <a:cs typeface="B Nazanin" pitchFamily="2" charset="-78"/>
              </a:rPr>
              <a:t>3- وظایف و مسئولیتهای خود را بدون اینکه بخواهند برای خود کسب موقعیت کنند ̨ به نحو شایسته انجام دهند.</a:t>
            </a:r>
          </a:p>
          <a:p>
            <a:pPr algn="r" rtl="1">
              <a:buNone/>
            </a:pPr>
            <a:r>
              <a:rPr lang="fa-IR" dirty="0" smtClean="0">
                <a:cs typeface="B Nazanin" pitchFamily="2" charset="-78"/>
              </a:rPr>
              <a:t>4- تلاش کنند که اصل شایستگی را تعمیم دهند و از تبعیض دوری جویند .</a:t>
            </a:r>
            <a:endParaRPr lang="en-US" dirty="0" smtClean="0">
              <a:cs typeface="B Nazanin" pitchFamily="2" charset="-78"/>
            </a:endParaRPr>
          </a:p>
          <a:p>
            <a:pPr algn="r" rtl="1">
              <a:buNone/>
            </a:pPr>
            <a:r>
              <a:rPr lang="fa-IR" dirty="0" smtClean="0">
                <a:cs typeface="B Nazanin" pitchFamily="2" charset="-78"/>
              </a:rPr>
              <a:t>5- رابطه حساس بین شغل , کارکنان , و جامعه را تشخیص دهند .</a:t>
            </a:r>
            <a:endParaRPr lang="en-US" dirty="0" smtClean="0">
              <a:cs typeface="B Nazanin" pitchFamily="2" charset="-78"/>
            </a:endParaRPr>
          </a:p>
          <a:p>
            <a:pPr algn="r" rtl="1">
              <a:buNone/>
            </a:pPr>
            <a:r>
              <a:rPr lang="fa-IR" dirty="0" smtClean="0">
                <a:cs typeface="B Nazanin" pitchFamily="2" charset="-78"/>
              </a:rPr>
              <a:t>6- روشی را انتخاب کنند که باعث تقویت و ابراز استعدادهای بالقوه کارکنان شوند .</a:t>
            </a:r>
            <a:endParaRPr lang="en-US" dirty="0" smtClean="0">
              <a:cs typeface="B Nazanin" pitchFamily="2" charset="-78"/>
            </a:endParaRPr>
          </a:p>
          <a:p>
            <a:pPr algn="r" rtl="1">
              <a:buNone/>
            </a:pPr>
            <a:r>
              <a:rPr lang="fa-IR" dirty="0" smtClean="0">
                <a:cs typeface="B Nazanin" pitchFamily="2" charset="-78"/>
              </a:rPr>
              <a:t>7- برنامه هایی را تقویت کنند که به مشارکت و تلاش هر چه بیشتر کارکنان منجر شود .</a:t>
            </a:r>
            <a:endParaRPr lang="en-US" dirty="0" smtClean="0">
              <a:cs typeface="B Nazanin" pitchFamily="2" charset="-78"/>
            </a:endParaRPr>
          </a:p>
          <a:p>
            <a:pPr algn="r" rtl="1">
              <a:buNone/>
            </a:pPr>
            <a:r>
              <a:rPr lang="fa-IR" dirty="0" smtClean="0">
                <a:cs typeface="B Nazanin" pitchFamily="2" charset="-78"/>
              </a:rPr>
              <a:t>8- به همان میزان که نسبت به مدیران رده بالا احساس مسئولیت میکنند , نسبت به همه کارکنان احساس مسئولیت داشته باشند و در احقاق حق کارکنان بکوشند .</a:t>
            </a:r>
            <a:endParaRPr lang="en-US" dirty="0" smtClean="0">
              <a:cs typeface="B Nazanin" pitchFamily="2" charset="-78"/>
            </a:endParaRPr>
          </a:p>
          <a:p>
            <a:pPr algn="r" rtl="1">
              <a:buNone/>
            </a:pPr>
            <a:r>
              <a:rPr lang="fa-IR" dirty="0" smtClean="0">
                <a:cs typeface="B Nazanin" pitchFamily="2" charset="-78"/>
              </a:rPr>
              <a:t>9- برای مسایل مربوط به مدیریت و کارکنان راه حل های عادلانه و سازنده پیدا کنند .</a:t>
            </a:r>
            <a:endParaRPr lang="en-US" dirty="0" smtClean="0">
              <a:cs typeface="B Nazanin" pitchFamily="2" charset="-78"/>
            </a:endParaRPr>
          </a:p>
          <a:p>
            <a:pPr algn="r" rtl="1">
              <a:buNone/>
            </a:pPr>
            <a:r>
              <a:rPr lang="fa-IR" dirty="0" smtClean="0">
                <a:cs typeface="B Nazanin" pitchFamily="2" charset="-78"/>
              </a:rPr>
              <a:t>10- نسبت به اطلاعاتی که از زندگی خصوصی کارکنان در اختیار دارند , محرم باشند و این اطلاعت را در اختیار همه قرار ندهند , مگر آنکه صلاح کارکنان باشد . </a:t>
            </a:r>
            <a:endParaRPr lang="en-US" dirty="0" smtClean="0">
              <a:cs typeface="B Nazanin" pitchFamily="2" charset="-78"/>
            </a:endParaRPr>
          </a:p>
          <a:p>
            <a:pPr algn="l" rtl="1"/>
            <a:endParaRPr lang="en-US" dirty="0">
              <a:cs typeface="B Nazanin" pitchFamily="2" charset="-78"/>
            </a:endParaRPr>
          </a:p>
        </p:txBody>
      </p:sp>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47500" lnSpcReduction="20000"/>
          </a:bodyPr>
          <a:lstStyle/>
          <a:p>
            <a:pPr algn="r" rtl="1">
              <a:buNone/>
            </a:pPr>
            <a:endParaRPr lang="en-US" sz="4000" dirty="0" smtClean="0"/>
          </a:p>
          <a:p>
            <a:pPr algn="r" rtl="1"/>
            <a:r>
              <a:rPr lang="fa-IR" sz="4000" b="1" dirty="0" smtClean="0">
                <a:solidFill>
                  <a:srgbClr val="C00000"/>
                </a:solidFill>
                <a:cs typeface="B Nazanin" pitchFamily="2" charset="-78"/>
              </a:rPr>
              <a:t>در تعریف منشور اخلاقی , دفت </a:t>
            </a:r>
            <a:r>
              <a:rPr lang="fa-IR" sz="4000" b="1" dirty="0" smtClean="0">
                <a:cs typeface="B Nazanin" pitchFamily="2" charset="-78"/>
              </a:rPr>
              <a:t>معتقد است که منشور( یا مرامنامه ) اخلاقی سندی است رسمی که اصول اخلاقی و شئون معنوی و ارزشی سازمان در آن قید شده است .در این سند انتظاراتی نوشته میشود که سازمان از نظر رفتار های اخلاقی از افراد دارد .</a:t>
            </a:r>
            <a:endParaRPr lang="en-US" sz="4000" b="1" dirty="0" smtClean="0">
              <a:cs typeface="B Nazanin" pitchFamily="2" charset="-78"/>
            </a:endParaRPr>
          </a:p>
          <a:p>
            <a:pPr algn="r" rtl="1"/>
            <a:r>
              <a:rPr lang="fa-IR" sz="4000" b="1" dirty="0" smtClean="0">
                <a:solidFill>
                  <a:srgbClr val="C00000"/>
                </a:solidFill>
                <a:cs typeface="B Nazanin" pitchFamily="2" charset="-78"/>
              </a:rPr>
              <a:t>فرید ریکسون (1990) </a:t>
            </a:r>
            <a:r>
              <a:rPr lang="fa-IR" sz="4000" b="1" dirty="0" smtClean="0">
                <a:cs typeface="B Nazanin" pitchFamily="2" charset="-78"/>
              </a:rPr>
              <a:t>منشور اخلاقیات را حول محور برابری و عدالت اجتماعی و مصلحت عامه بیان میکند و آنها را از ارکان منشور میداند .</a:t>
            </a:r>
            <a:endParaRPr lang="en-US" sz="4000" b="1" dirty="0" smtClean="0">
              <a:cs typeface="B Nazanin" pitchFamily="2" charset="-78"/>
            </a:endParaRPr>
          </a:p>
          <a:p>
            <a:pPr algn="r" rtl="1"/>
            <a:r>
              <a:rPr lang="fa-IR" sz="4000" b="1" dirty="0" smtClean="0">
                <a:solidFill>
                  <a:srgbClr val="C00000"/>
                </a:solidFill>
                <a:cs typeface="B Nazanin" pitchFamily="2" charset="-78"/>
              </a:rPr>
              <a:t>روهر (1989) </a:t>
            </a:r>
            <a:r>
              <a:rPr lang="fa-IR" sz="4000" b="1" dirty="0" smtClean="0">
                <a:cs typeface="B Nazanin" pitchFamily="2" charset="-78"/>
              </a:rPr>
              <a:t>اخلاقیات حاکم بر سازمانهای دولتی را تابع ارزش های موجود در جامعه و جهان بینی حکومت ها میداند . بدین ترتیب  منشور اخلاقی بازتاب و انعکاسی از ارزش های غالب در محدوده فعالیت ها و وظایف سازمانی خواهد بود .</a:t>
            </a:r>
            <a:endParaRPr lang="en-US" sz="4000" b="1" dirty="0" smtClean="0">
              <a:cs typeface="B Nazanin" pitchFamily="2" charset="-78"/>
            </a:endParaRPr>
          </a:p>
          <a:p>
            <a:pPr algn="r" rtl="1"/>
            <a:r>
              <a:rPr lang="fa-IR" sz="4000" b="1" dirty="0" smtClean="0">
                <a:solidFill>
                  <a:srgbClr val="C00000"/>
                </a:solidFill>
                <a:cs typeface="B Nazanin" pitchFamily="2" charset="-78"/>
              </a:rPr>
              <a:t>پونز و اشمیت (1994) </a:t>
            </a:r>
            <a:r>
              <a:rPr lang="fa-IR" sz="4000" b="1" dirty="0" smtClean="0">
                <a:cs typeface="B Nazanin" pitchFamily="2" charset="-78"/>
              </a:rPr>
              <a:t>بر فردگرایی و جمع گرایی تاکید کردند و بر این باورند که مدیران باید ضمن حفظ آزادی و ارزش های فردی , منافع جمعی و مصالح اجتماعی را نیز محترم بدارند و منشور اخلاقیات سازمانی نیز باید بر همین دو رکن استوار شود .</a:t>
            </a:r>
            <a:endParaRPr lang="en-US" sz="4000" b="1" dirty="0" smtClean="0">
              <a:cs typeface="B Nazanin" pitchFamily="2" charset="-78"/>
            </a:endParaRPr>
          </a:p>
          <a:p>
            <a:pPr algn="r" rtl="1"/>
            <a:r>
              <a:rPr lang="fa-IR" sz="4000" b="1" dirty="0" smtClean="0">
                <a:solidFill>
                  <a:srgbClr val="C00000"/>
                </a:solidFill>
                <a:cs typeface="B Nazanin" pitchFamily="2" charset="-78"/>
              </a:rPr>
              <a:t>دوبل (1990) </a:t>
            </a:r>
            <a:r>
              <a:rPr lang="fa-IR" sz="4000" b="1" dirty="0" smtClean="0">
                <a:cs typeface="B Nazanin" pitchFamily="2" charset="-78"/>
              </a:rPr>
              <a:t>از سه دسته معیار اخلاقی نام میبرد : احساس مسولیت در برابر حکومت یا مسئولیت فردی , دوراندیشی و خیر خواهی .</a:t>
            </a:r>
            <a:endParaRPr lang="en-US" sz="4000" b="1" dirty="0" smtClean="0">
              <a:cs typeface="B Nazanin" pitchFamily="2" charset="-78"/>
            </a:endParaRPr>
          </a:p>
          <a:p>
            <a:pPr algn="r" rtl="1"/>
            <a:r>
              <a:rPr lang="fa-IR" sz="4000" b="1" dirty="0" smtClean="0">
                <a:cs typeface="B Nazanin" pitchFamily="2" charset="-78"/>
              </a:rPr>
              <a:t> توجه کردن به این سه معیار مجموعا فرد را در سازمان از نظر ارزشی – اخلاقی به تصمیم گیری صحیح قادر می سازد ..</a:t>
            </a:r>
            <a:endParaRPr lang="en-US" sz="4000" b="1" dirty="0">
              <a:cs typeface="B Nazanin" pitchFamily="2" charset="-78"/>
            </a:endParaRPr>
          </a:p>
        </p:txBody>
      </p:sp>
      <p:sp>
        <p:nvSpPr>
          <p:cNvPr id="2" name="Title 1"/>
          <p:cNvSpPr>
            <a:spLocks noGrp="1"/>
          </p:cNvSpPr>
          <p:nvPr>
            <p:ph type="title"/>
          </p:nvPr>
        </p:nvSpPr>
        <p:spPr>
          <a:xfrm>
            <a:off x="457200" y="0"/>
            <a:ext cx="8229600" cy="1371600"/>
          </a:xfrm>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r>
              <a:rPr lang="fa-IR" sz="4000" dirty="0" smtClean="0">
                <a:solidFill>
                  <a:schemeClr val="bg1"/>
                </a:solidFill>
                <a:cs typeface="B Titr" pitchFamily="2" charset="-78"/>
              </a:rPr>
              <a:t>منشور اخلاقی سازمان ها و چگونگی تهیه آن </a:t>
            </a:r>
            <a:r>
              <a:rPr lang="fa-IR" sz="4400" dirty="0" smtClean="0">
                <a:solidFill>
                  <a:schemeClr val="bg1"/>
                </a:solidFill>
                <a:cs typeface="B Titr" pitchFamily="2" charset="-78"/>
              </a:rPr>
              <a:t>:</a:t>
            </a:r>
            <a:r>
              <a:rPr sz="4400" dirty="0" smtClean="0">
                <a:solidFill>
                  <a:schemeClr val="bg1"/>
                </a:solidFill>
                <a:cs typeface="B Titr" pitchFamily="2" charset="-78"/>
              </a:rPr>
              <a:t/>
            </a:r>
            <a:br>
              <a:rPr sz="4400" dirty="0" smtClean="0">
                <a:solidFill>
                  <a:schemeClr val="bg1"/>
                </a:solidFill>
                <a:cs typeface="B Titr" pitchFamily="2" charset="-78"/>
              </a:rPr>
            </a:br>
            <a:endParaRPr lang="en-US" dirty="0">
              <a:solidFill>
                <a:schemeClr val="bg1"/>
              </a:solidFill>
              <a:cs typeface="B Titr" pitchFamily="2" charset="-78"/>
            </a:endParaRPr>
          </a:p>
        </p:txBody>
      </p:sp>
    </p:spTree>
  </p:cSld>
  <p:clrMapOvr>
    <a:masterClrMapping/>
  </p:clrMapOvr>
  <p:transition>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idx="1"/>
          </p:nvPr>
        </p:nvSpPr>
        <p:spPr bwMode="auto">
          <a:xfrm>
            <a:off x="457200" y="381000"/>
            <a:ext cx="82296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دنهارت</a:t>
            </a:r>
            <a:r>
              <a:rPr kumimoji="0" lang="en-US" sz="24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r>
              <a:rPr kumimoji="0" lang="fa-IR" sz="24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(1991) </a:t>
            </a: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نویسنده دیگری است که از بنیاد های اخلاقی یاد میکند و برای منشور اخلاقیات سه رکن قائل است</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عزت و ابرو</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نیکخواهی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عدالت</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به زعم او , مدیران و کارگزاران بخش عمومی باید در تصمیمات و اقدامات خود به گونه ای عمل کنند , که عزت و ابروی هیچ فردی خدشه دار نشود , همواره نیکخواهانه عمل کنند و عدالت و انصاف را در اعمال خود لحظه ای از نظر دور ندارند</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وارویک (1981) تعریف جامعی بیان کرده است . از نظ او منشور اخلاقی سازمانی باید در برگیرنده چهارگونه مصلحت باشد</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a:t>
            </a:r>
            <a:endParaRPr kumimoji="0" lang="en-US" sz="2400" b="1"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اول ) مصلحت عمومی</a:t>
            </a:r>
            <a:r>
              <a:rPr kumimoji="0" lang="en-US" sz="2400" b="1" i="0" u="none" strike="noStrike" cap="none" normalizeH="0" baseline="0" dirty="0" smtClean="0">
                <a:ln>
                  <a:noFill/>
                </a:ln>
                <a:solidFill>
                  <a:srgbClr val="C00000"/>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دوم ) مصلحت حکومتی و قانونی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سوم ) مصلحت سازمانی و حرفه ای</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چهارم ) مصلحت فردی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endParaRPr kumimoji="0" lang="en-US" sz="2400" b="1"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Arial" pitchFamily="34" charset="0"/>
              <a:cs typeface="B Nazanin" pitchFamily="2" charset="-78"/>
            </a:endParaRPr>
          </a:p>
        </p:txBody>
      </p:sp>
    </p:spTree>
  </p:cSld>
  <p:clrMapOvr>
    <a:masterClrMapping/>
  </p:clrMapOvr>
  <p:transition>
    <p:whee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85000" lnSpcReduction="20000"/>
          </a:bodyPr>
          <a:lstStyle/>
          <a:p>
            <a:pPr algn="l"/>
            <a:r>
              <a:rPr lang="fa-IR" dirty="0" smtClean="0">
                <a:cs typeface="B Nazanin" pitchFamily="2" charset="-78"/>
              </a:rPr>
              <a:t> </a:t>
            </a:r>
            <a:endParaRPr lang="en-US" dirty="0" smtClean="0">
              <a:cs typeface="B Nazanin" pitchFamily="2" charset="-78"/>
            </a:endParaRPr>
          </a:p>
          <a:p>
            <a:pPr lvl="0" algn="r">
              <a:buNone/>
            </a:pPr>
            <a:r>
              <a:rPr lang="fa-IR" dirty="0" smtClean="0">
                <a:cs typeface="B Nazanin" pitchFamily="2" charset="-78"/>
              </a:rPr>
              <a:t>در امور تقوی و خدا ترسی پیشه کنید .</a:t>
            </a:r>
            <a:endParaRPr lang="en-US" dirty="0" smtClean="0">
              <a:cs typeface="B Nazanin" pitchFamily="2" charset="-78"/>
            </a:endParaRPr>
          </a:p>
          <a:p>
            <a:pPr lvl="0" algn="r">
              <a:buNone/>
            </a:pPr>
            <a:r>
              <a:rPr lang="fa-IR" dirty="0" smtClean="0">
                <a:cs typeface="B Nazanin" pitchFamily="2" charset="-78"/>
              </a:rPr>
              <a:t>در کارهایتان عدالت و انصاف را از یاد نبرید .</a:t>
            </a:r>
            <a:endParaRPr lang="en-US" dirty="0" smtClean="0">
              <a:cs typeface="B Nazanin" pitchFamily="2" charset="-78"/>
            </a:endParaRPr>
          </a:p>
          <a:p>
            <a:pPr lvl="0" algn="r">
              <a:buNone/>
            </a:pPr>
            <a:r>
              <a:rPr lang="fa-IR" dirty="0" smtClean="0">
                <a:cs typeface="B Nazanin" pitchFamily="2" charset="-78"/>
              </a:rPr>
              <a:t> میانه رو معتدل باشید و از زیاده روی بپرهیزید .</a:t>
            </a:r>
            <a:endParaRPr lang="en-US" dirty="0" smtClean="0">
              <a:cs typeface="B Nazanin" pitchFamily="2" charset="-78"/>
            </a:endParaRPr>
          </a:p>
          <a:p>
            <a:pPr algn="r">
              <a:buNone/>
            </a:pPr>
            <a:r>
              <a:rPr lang="fa-IR" b="1" dirty="0" smtClean="0">
                <a:solidFill>
                  <a:srgbClr val="C00000"/>
                </a:solidFill>
                <a:cs typeface="B Nazanin" pitchFamily="2" charset="-78"/>
              </a:rPr>
              <a:t>ب) مصلحت حکومتی و قانونی</a:t>
            </a:r>
            <a:r>
              <a:rPr lang="fa-IR" dirty="0" smtClean="0">
                <a:cs typeface="B Nazanin" pitchFamily="2" charset="-78"/>
              </a:rPr>
              <a:t> </a:t>
            </a:r>
            <a:endParaRPr lang="en-US" dirty="0" smtClean="0">
              <a:cs typeface="B Nazanin" pitchFamily="2" charset="-78"/>
            </a:endParaRPr>
          </a:p>
          <a:p>
            <a:pPr algn="r">
              <a:buNone/>
            </a:pPr>
            <a:r>
              <a:rPr lang="fa-IR" dirty="0" smtClean="0">
                <a:cs typeface="B Nazanin" pitchFamily="2" charset="-78"/>
              </a:rPr>
              <a:t>         - از احکام الهی به عنوان قوانین ازلی و ابدی بی چون و چرا اطاعت کنید .</a:t>
            </a:r>
            <a:endParaRPr lang="en-US" dirty="0" smtClean="0">
              <a:cs typeface="B Nazanin" pitchFamily="2" charset="-78"/>
            </a:endParaRPr>
          </a:p>
          <a:p>
            <a:pPr algn="r">
              <a:buNone/>
            </a:pPr>
            <a:r>
              <a:rPr lang="fa-IR" dirty="0" smtClean="0">
                <a:cs typeface="B Nazanin" pitchFamily="2" charset="-78"/>
              </a:rPr>
              <a:t>         - در اجرای قوانین انعطاف پذیری داشته باشید .</a:t>
            </a:r>
            <a:endParaRPr lang="en-US" dirty="0" smtClean="0">
              <a:cs typeface="B Nazanin" pitchFamily="2" charset="-78"/>
            </a:endParaRPr>
          </a:p>
          <a:p>
            <a:pPr algn="r">
              <a:buNone/>
            </a:pPr>
            <a:r>
              <a:rPr lang="fa-IR" dirty="0" smtClean="0">
                <a:cs typeface="B Nazanin" pitchFamily="2" charset="-78"/>
              </a:rPr>
              <a:t>         - بدون دستور و قانون به کاری دست نزنید .</a:t>
            </a:r>
            <a:endParaRPr lang="en-US" dirty="0" smtClean="0">
              <a:cs typeface="B Nazanin" pitchFamily="2" charset="-78"/>
            </a:endParaRPr>
          </a:p>
          <a:p>
            <a:pPr algn="r">
              <a:buNone/>
            </a:pPr>
            <a:r>
              <a:rPr lang="fa-IR" b="1" dirty="0" smtClean="0">
                <a:solidFill>
                  <a:srgbClr val="C00000"/>
                </a:solidFill>
                <a:cs typeface="B Nazanin" pitchFamily="2" charset="-78"/>
              </a:rPr>
              <a:t>پ) مصلحت سازمانی و حرفه ای </a:t>
            </a:r>
            <a:endParaRPr lang="en-US" b="1" dirty="0" smtClean="0">
              <a:solidFill>
                <a:srgbClr val="C00000"/>
              </a:solidFill>
              <a:cs typeface="B Nazanin" pitchFamily="2" charset="-78"/>
            </a:endParaRPr>
          </a:p>
          <a:p>
            <a:pPr algn="r">
              <a:buNone/>
            </a:pPr>
            <a:r>
              <a:rPr lang="fa-IR" dirty="0" smtClean="0">
                <a:cs typeface="B Nazanin" pitchFamily="2" charset="-78"/>
              </a:rPr>
              <a:t>       - بهره وری </a:t>
            </a:r>
            <a:endParaRPr lang="en-US" dirty="0" smtClean="0">
              <a:cs typeface="B Nazanin" pitchFamily="2" charset="-78"/>
            </a:endParaRPr>
          </a:p>
          <a:p>
            <a:pPr algn="r">
              <a:buNone/>
            </a:pPr>
            <a:r>
              <a:rPr lang="fa-IR" dirty="0" smtClean="0">
                <a:cs typeface="B Nazanin" pitchFamily="2" charset="-78"/>
              </a:rPr>
              <a:t>       - تخصص گرایی </a:t>
            </a:r>
            <a:endParaRPr lang="en-US" dirty="0" smtClean="0">
              <a:cs typeface="B Nazanin" pitchFamily="2" charset="-78"/>
            </a:endParaRPr>
          </a:p>
          <a:p>
            <a:pPr algn="r">
              <a:buNone/>
            </a:pPr>
            <a:r>
              <a:rPr lang="fa-IR" dirty="0" smtClean="0">
                <a:cs typeface="B Nazanin" pitchFamily="2" charset="-78"/>
              </a:rPr>
              <a:t>       - توجه به دانش و علم در رشته کاری </a:t>
            </a:r>
            <a:endParaRPr lang="en-US" dirty="0" smtClean="0">
              <a:cs typeface="B Nazanin" pitchFamily="2" charset="-78"/>
            </a:endParaRPr>
          </a:p>
          <a:p>
            <a:pPr algn="r">
              <a:buNone/>
            </a:pPr>
            <a:r>
              <a:rPr lang="fa-IR" dirty="0" smtClean="0">
                <a:cs typeface="B Nazanin" pitchFamily="2" charset="-78"/>
              </a:rPr>
              <a:t>       - ایجاد وحدت </a:t>
            </a:r>
            <a:endParaRPr lang="en-US" dirty="0" smtClean="0">
              <a:cs typeface="B Nazanin" pitchFamily="2" charset="-78"/>
            </a:endParaRPr>
          </a:p>
          <a:p>
            <a:pPr algn="r"/>
            <a:endParaRPr lang="fa-IR" dirty="0" smtClean="0">
              <a:cs typeface="B Nazanin" pitchFamily="2" charset="-78"/>
            </a:endParaRPr>
          </a:p>
        </p:txBody>
      </p:sp>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pPr algn="ctr"/>
            <a:r>
              <a:rPr lang="fa-IR" sz="3200" dirty="0" smtClean="0">
                <a:solidFill>
                  <a:schemeClr val="bg1"/>
                </a:solidFill>
                <a:cs typeface="B Titr" pitchFamily="2" charset="-78"/>
              </a:rPr>
              <a:t>الف ) مصلحت عمومی </a:t>
            </a:r>
            <a:r>
              <a:rPr sz="3200" dirty="0" smtClean="0">
                <a:solidFill>
                  <a:schemeClr val="bg1"/>
                </a:solidFill>
                <a:cs typeface="B Titr" pitchFamily="2" charset="-78"/>
              </a:rPr>
              <a:t/>
            </a:r>
            <a:br>
              <a:rPr sz="3200" dirty="0" smtClean="0">
                <a:solidFill>
                  <a:schemeClr val="bg1"/>
                </a:solidFill>
                <a:cs typeface="B Titr" pitchFamily="2" charset="-78"/>
              </a:rPr>
            </a:br>
            <a:endParaRPr lang="en-US" sz="3200" dirty="0">
              <a:solidFill>
                <a:schemeClr val="bg1"/>
              </a:solidFill>
              <a:cs typeface="B Titr" pitchFamily="2" charset="-78"/>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354</TotalTime>
  <Words>1995</Words>
  <Application>Microsoft Office PowerPoint</Application>
  <PresentationFormat>On-screen Show (4:3)</PresentationFormat>
  <Paragraphs>215</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Paper</vt:lpstr>
      <vt:lpstr>PowerPoint Presentation</vt:lpstr>
      <vt:lpstr>PowerPoint Presentation</vt:lpstr>
      <vt:lpstr>    فصل اول مدیریت اخلاقی در خدمات عمومی </vt:lpstr>
      <vt:lpstr>PowerPoint Presentation</vt:lpstr>
      <vt:lpstr>PowerPoint Presentation</vt:lpstr>
      <vt:lpstr>PowerPoint Presentation</vt:lpstr>
      <vt:lpstr>منشور اخلاقی سازمان ها و چگونگی تهیه آن : </vt:lpstr>
      <vt:lpstr>PowerPoint Presentation</vt:lpstr>
      <vt:lpstr>الف ) مصلحت عمومی  </vt:lpstr>
      <vt:lpstr>PowerPoint Presentation</vt:lpstr>
      <vt:lpstr>PowerPoint Presentation</vt:lpstr>
      <vt:lpstr>مصلحت شخصی از دید امام علی (ع)</vt:lpstr>
      <vt:lpstr>                             فـصل دوم : شــهروند  مـداری</vt:lpstr>
      <vt:lpstr>PowerPoint Presentation</vt:lpstr>
      <vt:lpstr>محدودیت های شهروند مداری در بخش دولتی </vt:lpstr>
      <vt:lpstr>PowerPoint Presentation</vt:lpstr>
      <vt:lpstr>                     فصل سوم تکریم ارباب رجوع </vt:lpstr>
      <vt:lpstr>PowerPoint Presentation</vt:lpstr>
      <vt:lpstr>PowerPoint Presentation</vt:lpstr>
      <vt:lpstr>هفت دستور طلایی برای دستیابی به رضایت مشتری</vt:lpstr>
      <vt:lpstr>PowerPoint Presentation</vt:lpstr>
      <vt:lpstr>مدل آمریکایی رضایتمندی مشتری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معماری مصر</dc:title>
  <dc:creator>khorram</dc:creator>
  <cp:lastModifiedBy>Abar Rayaneh</cp:lastModifiedBy>
  <cp:revision>54</cp:revision>
  <dcterms:created xsi:type="dcterms:W3CDTF">2012-10-24T05:29:44Z</dcterms:created>
  <dcterms:modified xsi:type="dcterms:W3CDTF">2012-12-02T10:39:33Z</dcterms:modified>
</cp:coreProperties>
</file>